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06" r:id="rId2"/>
    <p:sldId id="407" r:id="rId3"/>
    <p:sldId id="402" r:id="rId4"/>
    <p:sldId id="411" r:id="rId5"/>
    <p:sldId id="257" r:id="rId6"/>
    <p:sldId id="403" r:id="rId7"/>
    <p:sldId id="404" r:id="rId8"/>
    <p:sldId id="412" r:id="rId9"/>
    <p:sldId id="405" r:id="rId10"/>
    <p:sldId id="409" r:id="rId11"/>
    <p:sldId id="4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des, Caitlin" initials="HC" lastIdx="7" clrIdx="0">
    <p:extLst>
      <p:ext uri="{19B8F6BF-5375-455C-9EA6-DF929625EA0E}">
        <p15:presenceInfo xmlns:p15="http://schemas.microsoft.com/office/powerpoint/2012/main" userId="S::Caitlin.Hodes@gmmb.com::aff3adea-0fe2-4767-98e3-7d7e0ed7ba59" providerId="AD"/>
      </p:ext>
    </p:extLst>
  </p:cmAuthor>
  <p:cmAuthor id="2" name="Morales, Melissa" initials="MM" lastIdx="5" clrIdx="1">
    <p:extLst>
      <p:ext uri="{19B8F6BF-5375-455C-9EA6-DF929625EA0E}">
        <p15:presenceInfo xmlns:p15="http://schemas.microsoft.com/office/powerpoint/2012/main" userId="S::Melissa.Morales@gmmb.com::2fb283eb-ed27-4fc2-8649-eb2fccd0ea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EC9"/>
    <a:srgbClr val="164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383" autoAdjust="0"/>
  </p:normalViewPr>
  <p:slideViewPr>
    <p:cSldViewPr snapToGrid="0">
      <p:cViewPr varScale="1">
        <p:scale>
          <a:sx n="50" d="100"/>
          <a:sy n="50" d="100"/>
        </p:scale>
        <p:origin x="1284" y="28"/>
      </p:cViewPr>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E9771-171D-473B-8EA4-26E070DB6C0E}"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701D3-5898-4056-AD8B-1F43C65CCDB1}" type="slidenum">
              <a:rPr lang="en-US" smtClean="0"/>
              <a:t>‹#›</a:t>
            </a:fld>
            <a:endParaRPr lang="en-US"/>
          </a:p>
        </p:txBody>
      </p:sp>
    </p:spTree>
    <p:extLst>
      <p:ext uri="{BB962C8B-B14F-4D97-AF65-F5344CB8AC3E}">
        <p14:creationId xmlns:p14="http://schemas.microsoft.com/office/powerpoint/2010/main" val="320518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nonprofittimes.com/news-articles/nonprofits-already-eyeing-2020-census-800-billion-stak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unitedphilforum.org/census202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2020census.gov/en/what-is-2020-census/focus/people-experiencing-homelessnes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s-portal.data.census.gov/arcgis/apps/webappviewer/index.html?id=cbf242acb9f849f381090cf1447153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issouricounts2020-mooa.hub.arcgi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their “usual place of residence” (where they live &amp; sleep most of the time) </a:t>
            </a:r>
          </a:p>
          <a:p>
            <a:pPr marL="628650" lvl="1" indent="-171450">
              <a:buFont typeface="Arial" panose="020B0604020202020204" pitchFamily="34" charset="0"/>
              <a:buChar char="•"/>
            </a:pPr>
            <a:r>
              <a:rPr lang="en-US" dirty="0"/>
              <a:t>College students living away from home at their college residence</a:t>
            </a:r>
          </a:p>
          <a:p>
            <a:pPr marL="628650" lvl="1" indent="-171450">
              <a:buFont typeface="Arial" panose="020B0604020202020204" pitchFamily="34" charset="0"/>
              <a:buChar char="•"/>
            </a:pPr>
            <a:r>
              <a:rPr lang="en-US" dirty="0"/>
              <a:t>Incarcerated persons at the prison/jail facility</a:t>
            </a:r>
          </a:p>
          <a:p>
            <a:pPr marL="628650" lvl="1" indent="-171450">
              <a:buFont typeface="Arial" panose="020B0604020202020204" pitchFamily="34" charset="0"/>
              <a:buChar char="•"/>
            </a:pPr>
            <a:r>
              <a:rPr lang="en-US" dirty="0"/>
              <a:t>People experiencing homelessness (1) Service-based Enumeration; (2) Enumeration of Transitory Locations; or (3) at the home where they are staying, however temporary, if there is no other “usual residence”</a:t>
            </a:r>
          </a:p>
          <a:p>
            <a:endParaRPr lang="en-US" dirty="0"/>
          </a:p>
          <a:p>
            <a:r>
              <a:rPr lang="en-US" i="1" dirty="0"/>
              <a:t>Note: April 1, 2020 is a reference date only – it is not when the Census starts! There is a timeline later in this slide deck. This is used to help people understand how they should be counted. </a:t>
            </a:r>
          </a:p>
        </p:txBody>
      </p:sp>
      <p:sp>
        <p:nvSpPr>
          <p:cNvPr id="4" name="Slide Number Placeholder 3"/>
          <p:cNvSpPr>
            <a:spLocks noGrp="1"/>
          </p:cNvSpPr>
          <p:nvPr>
            <p:ph type="sldNum" sz="quarter" idx="5"/>
          </p:nvPr>
        </p:nvSpPr>
        <p:spPr/>
        <p:txBody>
          <a:bodyPr/>
          <a:lstStyle/>
          <a:p>
            <a:fld id="{B7D701D3-5898-4056-AD8B-1F43C65CCDB1}" type="slidenum">
              <a:rPr lang="en-US" smtClean="0"/>
              <a:t>1</a:t>
            </a:fld>
            <a:endParaRPr lang="en-US"/>
          </a:p>
        </p:txBody>
      </p:sp>
    </p:spTree>
    <p:extLst>
      <p:ext uri="{BB962C8B-B14F-4D97-AF65-F5344CB8AC3E}">
        <p14:creationId xmlns:p14="http://schemas.microsoft.com/office/powerpoint/2010/main" val="202639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most important thing you can do is respond to the Census! But right after that comes spreading the word. We want to make sure EVERYONE knows about the 2020 Census because we need everyone to respond. That’s the only way Missouri gets the funding and representation we deserve. </a:t>
            </a:r>
          </a:p>
          <a:p>
            <a:endParaRPr lang="en-US" b="0" dirty="0"/>
          </a:p>
          <a:p>
            <a:r>
              <a:rPr lang="en-US" b="0" dirty="0"/>
              <a:t>Of course you can simply talk to your neighbors. But if you have a way to get the word out, like social media channels for your organization, hanging flyers, or even talking to your parishioners, Missouri Foundation for Health has resources that are easy to use. Visit mffh.org/census to check out these resources in the Partner Hub.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BFB5-C975-4DDF-8F2F-CD520F1D0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82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goal for Census 2020 is to have an accurate count – there are multiple reasons for a complete count and it’s likely one of the reasons will be compelling for you.</a:t>
            </a:r>
          </a:p>
          <a:p>
            <a:pPr marL="171450" indent="-171450">
              <a:buFont typeface="Arial" panose="020B0604020202020204" pitchFamily="34" charset="0"/>
              <a:buChar char="•"/>
            </a:pPr>
            <a:r>
              <a:rPr lang="en-US" dirty="0"/>
              <a:t>Census data determines a fair allocation of federal funds; fair congressional representation; and provides fair and accurate data to be used for essential planning and decision-making. This data guides philanthropy, government (local, state and federal), and business strategies, investments, and evaluations. </a:t>
            </a:r>
          </a:p>
          <a:p>
            <a:endParaRPr lang="en-US" dirty="0"/>
          </a:p>
        </p:txBody>
      </p:sp>
      <p:sp>
        <p:nvSpPr>
          <p:cNvPr id="4" name="Slide Number Placeholder 3"/>
          <p:cNvSpPr>
            <a:spLocks noGrp="1"/>
          </p:cNvSpPr>
          <p:nvPr>
            <p:ph type="sldNum" sz="quarter" idx="5"/>
          </p:nvPr>
        </p:nvSpPr>
        <p:spPr/>
        <p:txBody>
          <a:bodyPr/>
          <a:lstStyle/>
          <a:p>
            <a:fld id="{B7D701D3-5898-4056-AD8B-1F43C65CCDB1}" type="slidenum">
              <a:rPr lang="en-US" smtClean="0"/>
              <a:t>2</a:t>
            </a:fld>
            <a:endParaRPr lang="en-US"/>
          </a:p>
        </p:txBody>
      </p:sp>
    </p:spTree>
    <p:extLst>
      <p:ext uri="{BB962C8B-B14F-4D97-AF65-F5344CB8AC3E}">
        <p14:creationId xmlns:p14="http://schemas.microsoft.com/office/powerpoint/2010/main" val="12363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funds a number of projects that are connected to our day to day lives. Missouri Foundation for Health conducted research here in Missouri to better understand what is most likely to motivate someone to respond to the Census. These are the top three reasons:  funding for our roads, our hospitals and health care centers, and our schools. </a:t>
            </a:r>
          </a:p>
        </p:txBody>
      </p:sp>
      <p:sp>
        <p:nvSpPr>
          <p:cNvPr id="4" name="Slide Number Placeholder 3"/>
          <p:cNvSpPr>
            <a:spLocks noGrp="1"/>
          </p:cNvSpPr>
          <p:nvPr>
            <p:ph type="sldNum" sz="quarter" idx="5"/>
          </p:nvPr>
        </p:nvSpPr>
        <p:spPr/>
        <p:txBody>
          <a:bodyPr/>
          <a:lstStyle/>
          <a:p>
            <a:fld id="{B7D701D3-5898-4056-AD8B-1F43C65CCDB1}" type="slidenum">
              <a:rPr lang="en-US" smtClean="0"/>
              <a:t>3</a:t>
            </a:fld>
            <a:endParaRPr lang="en-US"/>
          </a:p>
        </p:txBody>
      </p:sp>
    </p:spTree>
    <p:extLst>
      <p:ext uri="{BB962C8B-B14F-4D97-AF65-F5344CB8AC3E}">
        <p14:creationId xmlns:p14="http://schemas.microsoft.com/office/powerpoint/2010/main" val="377064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16.5B for 55 largest federal programs – that state share for these programs is determined by census data (Note: there are hundreds of federal spending programs where funding is determined by census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 undercount impacts all of us. Undercounts will impact how communities access education, financial services, housing, and health care they deserve. When services fall short, it puts </a:t>
            </a:r>
            <a:r>
              <a:rPr lang="en-US" sz="1200" b="0" i="0" u="none" strike="noStrike" kern="1200" dirty="0">
                <a:solidFill>
                  <a:schemeClr val="tx1"/>
                </a:solidFill>
                <a:effectLst/>
                <a:latin typeface="+mn-lt"/>
                <a:ea typeface="+mn-ea"/>
                <a:cs typeface="+mn-cs"/>
                <a:hlinkClick r:id="rId3"/>
              </a:rPr>
              <a:t>increased pressure on the nonprofit sector</a:t>
            </a:r>
            <a:r>
              <a:rPr lang="en-US" sz="1200" b="0" i="0" kern="1200" dirty="0">
                <a:solidFill>
                  <a:schemeClr val="tx1"/>
                </a:solidFill>
                <a:effectLst/>
                <a:latin typeface="+mn-lt"/>
                <a:ea typeface="+mn-ea"/>
                <a:cs typeface="+mn-cs"/>
              </a:rPr>
              <a:t> and their donors to </a:t>
            </a:r>
            <a:r>
              <a:rPr lang="en-US" sz="1200" b="0" i="0" u="none" strike="noStrike" kern="1200" dirty="0">
                <a:solidFill>
                  <a:schemeClr val="tx1"/>
                </a:solidFill>
                <a:effectLst/>
                <a:latin typeface="+mn-lt"/>
                <a:ea typeface="+mn-ea"/>
                <a:cs typeface="+mn-cs"/>
                <a:hlinkClick r:id="rId4"/>
              </a:rPr>
              <a:t>fill the gaps</a:t>
            </a:r>
            <a:r>
              <a:rPr lang="en-US" sz="1200" b="0" i="0" kern="1200" dirty="0">
                <a:solidFill>
                  <a:schemeClr val="tx1"/>
                </a:solidFill>
                <a:effectLst/>
                <a:latin typeface="+mn-lt"/>
                <a:ea typeface="+mn-ea"/>
                <a:cs typeface="+mn-cs"/>
              </a:rPr>
              <a:t>.</a:t>
            </a:r>
            <a:endParaRPr lang="en-US" dirty="0"/>
          </a:p>
          <a:p>
            <a:endParaRPr lang="en-US" dirty="0"/>
          </a:p>
          <a:p>
            <a:r>
              <a:rPr lang="en-US" i="1" dirty="0"/>
              <a:t>Breakdown of federal programs that receive funding:</a:t>
            </a:r>
          </a:p>
          <a:p>
            <a:pPr marL="171450" indent="-171450">
              <a:buFont typeface="Arial" panose="020B0604020202020204" pitchFamily="34" charset="0"/>
              <a:buChar char="•"/>
            </a:pPr>
            <a:r>
              <a:rPr lang="en-US" i="1" dirty="0"/>
              <a:t>~$6.5 billion in Medicaid dollars; </a:t>
            </a:r>
          </a:p>
          <a:p>
            <a:pPr marL="171450" indent="-171450">
              <a:buFont typeface="Arial" panose="020B0604020202020204" pitchFamily="34" charset="0"/>
              <a:buChar char="•"/>
            </a:pPr>
            <a:r>
              <a:rPr lang="en-US" i="1" dirty="0"/>
              <a:t>$1.2 billion in SNAP; </a:t>
            </a:r>
          </a:p>
          <a:p>
            <a:pPr marL="171450" indent="-171450">
              <a:buFont typeface="Arial" panose="020B0604020202020204" pitchFamily="34" charset="0"/>
              <a:buChar char="•"/>
            </a:pPr>
            <a:r>
              <a:rPr lang="en-US" i="1" dirty="0"/>
              <a:t>$967 billion for highway planning and construction program – helps state departments of transportation plan, construction, and preserve the National highway system and is used for transportation improvements to federal-aid highways and to bridges on all public roads</a:t>
            </a:r>
          </a:p>
          <a:p>
            <a:pPr marL="171450" indent="-171450">
              <a:buFont typeface="Arial" panose="020B0604020202020204" pitchFamily="34" charset="0"/>
              <a:buChar char="•"/>
            </a:pPr>
            <a:r>
              <a:rPr lang="en-US" i="1" dirty="0"/>
              <a:t>Section 8 housing choice – voucher program to assist low-income families, the elderly, and the disabled to afford decent, safe, and sanitary housing in the private market.~$240 million</a:t>
            </a:r>
          </a:p>
          <a:p>
            <a:pPr marL="171450" indent="-171450">
              <a:buFont typeface="Arial" panose="020B0604020202020204" pitchFamily="34" charset="0"/>
              <a:buChar char="•"/>
            </a:pPr>
            <a:r>
              <a:rPr lang="en-US" i="1" dirty="0"/>
              <a:t>$210m for National School Lunch Program</a:t>
            </a:r>
          </a:p>
          <a:p>
            <a:pPr marL="171450" indent="-171450">
              <a:buFont typeface="Arial" panose="020B0604020202020204" pitchFamily="34" charset="0"/>
              <a:buChar char="•"/>
            </a:pPr>
            <a:r>
              <a:rPr lang="en-US" i="1" dirty="0"/>
              <a:t>$173m for CHIP – State children’s health insurance program </a:t>
            </a:r>
          </a:p>
          <a:p>
            <a:pPr marL="171450" indent="-171450">
              <a:buFont typeface="Arial" panose="020B0604020202020204" pitchFamily="34" charset="0"/>
              <a:buChar char="•"/>
            </a:pPr>
            <a:r>
              <a:rPr lang="en-US" i="1" dirty="0"/>
              <a:t>Also goes to programs such as head start, health centers funding, Special Education Grants, WIC, TANF, and many more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7D701D3-5898-4056-AD8B-1F43C65CCDB1}" type="slidenum">
              <a:rPr lang="en-US" smtClean="0"/>
              <a:t>4</a:t>
            </a:fld>
            <a:endParaRPr lang="en-US"/>
          </a:p>
        </p:txBody>
      </p:sp>
    </p:spTree>
    <p:extLst>
      <p:ext uri="{BB962C8B-B14F-4D97-AF65-F5344CB8AC3E}">
        <p14:creationId xmlns:p14="http://schemas.microsoft.com/office/powerpoint/2010/main" val="203756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Foundation for Health research highlighted that people are really driven by what’s at stake, particularly if you don’t respond.</a:t>
            </a:r>
          </a:p>
          <a:p>
            <a:pPr marL="171450" indent="-171450">
              <a:buFont typeface="Arial" panose="020B0604020202020204" pitchFamily="34" charset="0"/>
              <a:buChar char="•"/>
            </a:pPr>
            <a:r>
              <a:rPr lang="en-US" dirty="0"/>
              <a:t>There is great urgency in getting the response right in 2020. The Census only happens every 10 years. We don’t want to be shortchanged for the next decade.</a:t>
            </a:r>
          </a:p>
          <a:p>
            <a:pPr marL="171450" indent="-171450">
              <a:buFont typeface="Arial" panose="020B0604020202020204" pitchFamily="34" charset="0"/>
              <a:buChar char="•"/>
            </a:pPr>
            <a:r>
              <a:rPr lang="en-US" dirty="0"/>
              <a:t>For every adult AND every child that is not counted, we lose $1,300 in federal dollars </a:t>
            </a:r>
            <a:r>
              <a:rPr lang="en-US" i="1" dirty="0"/>
              <a:t>each year. </a:t>
            </a:r>
            <a:r>
              <a:rPr lang="en-US" i="0" dirty="0"/>
              <a:t>That adds up.</a:t>
            </a:r>
          </a:p>
          <a:p>
            <a:pPr marL="171450" indent="-171450">
              <a:buFont typeface="Arial" panose="020B0604020202020204" pitchFamily="34" charset="0"/>
              <a:buChar char="•"/>
            </a:pPr>
            <a:r>
              <a:rPr lang="en-US" i="0" dirty="0"/>
              <a:t>And finally, we can’t risk losing another voice for Missouri in Washington, D.C. like we did in 2010.</a:t>
            </a:r>
            <a:endParaRPr lang="en-US" dirty="0"/>
          </a:p>
        </p:txBody>
      </p:sp>
      <p:sp>
        <p:nvSpPr>
          <p:cNvPr id="4" name="Slide Number Placeholder 3"/>
          <p:cNvSpPr>
            <a:spLocks noGrp="1"/>
          </p:cNvSpPr>
          <p:nvPr>
            <p:ph type="sldNum" sz="quarter" idx="5"/>
          </p:nvPr>
        </p:nvSpPr>
        <p:spPr/>
        <p:txBody>
          <a:bodyPr/>
          <a:lstStyle/>
          <a:p>
            <a:fld id="{B7D701D3-5898-4056-AD8B-1F43C65CCDB1}" type="slidenum">
              <a:rPr lang="en-US" smtClean="0"/>
              <a:t>5</a:t>
            </a:fld>
            <a:endParaRPr lang="en-US"/>
          </a:p>
        </p:txBody>
      </p:sp>
    </p:spTree>
    <p:extLst>
      <p:ext uri="{BB962C8B-B14F-4D97-AF65-F5344CB8AC3E}">
        <p14:creationId xmlns:p14="http://schemas.microsoft.com/office/powerpoint/2010/main" val="3694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Other details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Non-response follow-up – May-July 2020</a:t>
            </a:r>
          </a:p>
          <a:p>
            <a:pPr marL="171450" indent="-171450" fontAlgn="base">
              <a:buFont typeface="Arial" panose="020B0604020202020204" pitchFamily="34" charset="0"/>
              <a:buChar char="•"/>
            </a:pPr>
            <a:r>
              <a:rPr lang="en-US" b="0" dirty="0"/>
              <a:t>Group Quarters</a:t>
            </a:r>
          </a:p>
          <a:p>
            <a:pPr marL="628650" lvl="1" indent="-171450" fontAlgn="base">
              <a:buFont typeface="Arial" panose="020B0604020202020204" pitchFamily="34" charset="0"/>
              <a:buChar char="•"/>
            </a:pPr>
            <a:r>
              <a:rPr lang="en-US" dirty="0"/>
              <a:t>Advanced contact to Service-Based group quarters (shelters, soup kitchens)–February – March 2020</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This </a:t>
            </a:r>
            <a:r>
              <a:rPr lang="en-US" sz="1200" u="sng" kern="1200" dirty="0">
                <a:solidFill>
                  <a:schemeClr val="tx1"/>
                </a:solidFill>
                <a:effectLst/>
                <a:latin typeface="+mn-lt"/>
                <a:ea typeface="+mn-ea"/>
                <a:cs typeface="+mn-cs"/>
                <a:hlinkClick r:id="rId3"/>
              </a:rPr>
              <a:t>link</a:t>
            </a:r>
            <a:r>
              <a:rPr lang="en-US" sz="1200" kern="1200" dirty="0">
                <a:solidFill>
                  <a:schemeClr val="tx1"/>
                </a:solidFill>
                <a:effectLst/>
                <a:latin typeface="+mn-lt"/>
                <a:ea typeface="+mn-ea"/>
                <a:cs typeface="+mn-cs"/>
              </a:rPr>
              <a:t> shows they will conduct the homeless count over three days, March 30-April 1. </a:t>
            </a:r>
          </a:p>
          <a:p>
            <a:pPr marL="628650" lvl="1" indent="-171450" fontAlgn="base">
              <a:buFont typeface="Arial" panose="020B0604020202020204" pitchFamily="34" charset="0"/>
              <a:buChar char="•"/>
            </a:pPr>
            <a:r>
              <a:rPr lang="en-US" dirty="0"/>
              <a:t>Other Group Quarters – April –June 2020</a:t>
            </a:r>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Definition of group quarters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Institutional, such as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correctional facilities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nursing homes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or mental hospitals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Non-Institutional, such as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college dormitories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military barracks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group homes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missions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or shelters</a:t>
            </a:r>
          </a:p>
          <a:p>
            <a:endParaRPr lang="en-US" dirty="0"/>
          </a:p>
          <a:p>
            <a:r>
              <a:rPr lang="en-US" b="1" dirty="0"/>
              <a:t>For more operations updates on language, outreach guidelines, non-ID response, etc. see this link - </a:t>
            </a:r>
            <a:r>
              <a:rPr lang="en-US" sz="1200" kern="1200" dirty="0">
                <a:solidFill>
                  <a:schemeClr val="tx1"/>
                </a:solidFill>
                <a:effectLst/>
                <a:latin typeface="+mn-lt"/>
                <a:ea typeface="+mn-ea"/>
                <a:cs typeface="+mn-cs"/>
              </a:rPr>
              <a:t>https://mffh.zoom.us/recording/play/h-PWiWsOOBbhIqqCaqXYVPIXxNT_SzVpM8iMSJFlpUQ5MXaRzXAW9w6yTr_SYid5?startTime=1576682645000 (starting at 6:40 on recording)</a:t>
            </a:r>
            <a:r>
              <a:rPr lang="en-US" b="1" dirty="0"/>
              <a:t>. </a:t>
            </a:r>
          </a:p>
          <a:p>
            <a:r>
              <a:rPr lang="en-US" b="1" dirty="0"/>
              <a:t>You may also contact Alex Rankin, Interim Director of Health Policy at Missouri Foundation for Health, at arankin@mffh.org to receive the webinar slide deck or ask related questions. </a:t>
            </a:r>
          </a:p>
        </p:txBody>
      </p:sp>
      <p:sp>
        <p:nvSpPr>
          <p:cNvPr id="4" name="Slide Number Placeholder 3"/>
          <p:cNvSpPr>
            <a:spLocks noGrp="1"/>
          </p:cNvSpPr>
          <p:nvPr>
            <p:ph type="sldNum" sz="quarter" idx="5"/>
          </p:nvPr>
        </p:nvSpPr>
        <p:spPr/>
        <p:txBody>
          <a:bodyPr/>
          <a:lstStyle/>
          <a:p>
            <a:fld id="{B7D701D3-5898-4056-AD8B-1F43C65CCDB1}" type="slidenum">
              <a:rPr lang="en-US" smtClean="0"/>
              <a:t>6</a:t>
            </a:fld>
            <a:endParaRPr lang="en-US"/>
          </a:p>
        </p:txBody>
      </p:sp>
    </p:spTree>
    <p:extLst>
      <p:ext uri="{BB962C8B-B14F-4D97-AF65-F5344CB8AC3E}">
        <p14:creationId xmlns:p14="http://schemas.microsoft.com/office/powerpoint/2010/main" val="94681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Approximately 9 percent of Missouri’s population lived in undercounted neighborhoods during the 2010 Census. These are census tracts where almost a quarter or more households did not mail back their Census questionnaires in 2010. Without concerted efforts, these households are at a higher risk of being missed in the 2020 Census. </a:t>
            </a:r>
          </a:p>
          <a:p>
            <a:pPr marL="171450" indent="-171450">
              <a:buFont typeface="Arial" panose="020B0604020202020204" pitchFamily="34" charset="0"/>
              <a:buChar char="•"/>
            </a:pPr>
            <a:r>
              <a:rPr lang="en-US" dirty="0"/>
              <a:t>In 2016, 20.7 percent of households had either no internet subscriptions or dial up only access according to American community survey data: </a:t>
            </a:r>
            <a:r>
              <a:rPr lang="en-US" i="1" dirty="0"/>
              <a:t>Hard-to-Count Maps, Missouri, https://www.censushardtocountmaps2020.us/  (use this map to drill down further)</a:t>
            </a:r>
          </a:p>
          <a:p>
            <a:pPr marL="171450" indent="-171450">
              <a:buFont typeface="Arial" panose="020B0604020202020204" pitchFamily="34" charset="0"/>
              <a:buChar char="•"/>
            </a:pPr>
            <a:r>
              <a:rPr lang="en-US" dirty="0"/>
              <a:t>Children are actually the hardest to count population, with about 4.5 million children living in traditionally undercounted communities. Can be from poverty, complex living arrangements, language barriers – several programs directly benefit children at risk (CHIP, Head Start, Foster Care, Child Care, Special Education Grants). In 2010, an estimated 1 million children under 5 didn’t show up in the survey. </a:t>
            </a:r>
          </a:p>
          <a:p>
            <a:endParaRPr lang="en-US" dirty="0"/>
          </a:p>
        </p:txBody>
      </p:sp>
      <p:sp>
        <p:nvSpPr>
          <p:cNvPr id="4" name="Slide Number Placeholder 3"/>
          <p:cNvSpPr>
            <a:spLocks noGrp="1"/>
          </p:cNvSpPr>
          <p:nvPr>
            <p:ph type="sldNum" sz="quarter" idx="5"/>
          </p:nvPr>
        </p:nvSpPr>
        <p:spPr/>
        <p:txBody>
          <a:bodyPr/>
          <a:lstStyle/>
          <a:p>
            <a:fld id="{B7D701D3-5898-4056-AD8B-1F43C65CCDB1}" type="slidenum">
              <a:rPr lang="en-US" smtClean="0"/>
              <a:t>7</a:t>
            </a:fld>
            <a:endParaRPr lang="en-US"/>
          </a:p>
        </p:txBody>
      </p:sp>
    </p:spTree>
    <p:extLst>
      <p:ext uri="{BB962C8B-B14F-4D97-AF65-F5344CB8AC3E}">
        <p14:creationId xmlns:p14="http://schemas.microsoft.com/office/powerpoint/2010/main" val="227368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first high-tech census to use the internet as a primary response method. That means households must have adequate access to technology, and high speed internet. Approximately 20 percent of Missouri households do not have access to high-speed internet or broadband. This is an issue in our rural areas but it also spreads to urban and suburban areas as well.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Census will ask most households to respond online first, BUT will still have paper forms and a phone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will be scaled back canvassing efforts with about 200k fewer field staff across the country and half as menu local census offices. So it’s on us to make sure we educate our neighbors about the Census.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i="1" u="none" dirty="0"/>
              <a:t>Challenges in rural communities (remove if not part of a rural community)</a:t>
            </a:r>
          </a:p>
          <a:p>
            <a:pPr marL="628650" lvl="1" indent="-171450">
              <a:buFont typeface="Arial" panose="020B0604020202020204" pitchFamily="34" charset="0"/>
              <a:buChar char="•"/>
            </a:pPr>
            <a:r>
              <a:rPr lang="en-US" i="1" u="none" dirty="0"/>
              <a:t>Broadband and high speed internet access is worse is some of our more rural areas</a:t>
            </a:r>
          </a:p>
          <a:p>
            <a:pPr marL="628650" lvl="1" indent="-171450">
              <a:buFont typeface="Arial" panose="020B0604020202020204" pitchFamily="34" charset="0"/>
              <a:buChar char="•"/>
            </a:pPr>
            <a:r>
              <a:rPr lang="en-US" i="1" u="none" dirty="0"/>
              <a:t>It’s harder for Census bureau staff to reach individuals in rural and remote communities where the population is less concentrated – takes more time and need to consider effective outreach strategies</a:t>
            </a:r>
          </a:p>
          <a:p>
            <a:pPr marL="628650" lvl="1" indent="-171450">
              <a:buFont typeface="Arial" panose="020B0604020202020204" pitchFamily="34" charset="0"/>
              <a:buChar char="•"/>
            </a:pPr>
            <a:r>
              <a:rPr lang="en-US" i="1" u="none" dirty="0"/>
              <a:t>The Census Bureau will not send information to PO boxes because it is not a residence. Some households that relay on PO boxes will be reached through the update/leave or update/enumerate processes where Census Bureau staff will either drop off paper forms (update/leave) or reach out directly and respond in person (update/enumerate). </a:t>
            </a:r>
            <a:r>
              <a:rPr lang="en-US" sz="1200" i="1" u="none" dirty="0"/>
              <a:t>Type of Enumeration Area Viewer </a:t>
            </a:r>
            <a:r>
              <a:rPr lang="en-US" sz="1200" i="1" u="none" dirty="0">
                <a:hlinkClick r:id="rId3"/>
              </a:rPr>
              <a:t>map</a:t>
            </a:r>
            <a:endParaRPr lang="en-US" sz="1200" i="1" u="none" dirty="0"/>
          </a:p>
          <a:p>
            <a:endParaRPr lang="en-US" dirty="0"/>
          </a:p>
          <a:p>
            <a:pPr marL="171450" indent="-171450">
              <a:buFont typeface="Arial" panose="020B0604020202020204" pitchFamily="34" charset="0"/>
              <a:buChar char="•"/>
            </a:pPr>
            <a:r>
              <a:rPr lang="en-US" dirty="0"/>
              <a:t>The Census Bureau has also made changes to make the Census accessible to more people.</a:t>
            </a:r>
          </a:p>
          <a:p>
            <a:pPr marL="171450" indent="-171450">
              <a:buFont typeface="Arial" panose="020B0604020202020204" pitchFamily="34" charset="0"/>
              <a:buChar char="•"/>
            </a:pPr>
            <a:r>
              <a:rPr lang="en-US" dirty="0"/>
              <a:t>Even though it is the first high-tech Census, some households will get paper questionnaires. </a:t>
            </a:r>
          </a:p>
          <a:p>
            <a:pPr marL="171450" indent="-171450">
              <a:buFont typeface="Arial" panose="020B0604020202020204" pitchFamily="34" charset="0"/>
              <a:buChar char="•"/>
            </a:pPr>
            <a:r>
              <a:rPr lang="en-US" dirty="0"/>
              <a:t>And people will be able to respond in many more languages – English and 12 others online. There will also be guides in 59 languages. </a:t>
            </a:r>
          </a:p>
          <a:p>
            <a:endParaRPr lang="en-US" dirty="0"/>
          </a:p>
        </p:txBody>
      </p:sp>
      <p:sp>
        <p:nvSpPr>
          <p:cNvPr id="4" name="Slide Number Placeholder 3"/>
          <p:cNvSpPr>
            <a:spLocks noGrp="1"/>
          </p:cNvSpPr>
          <p:nvPr>
            <p:ph type="sldNum" sz="quarter" idx="5"/>
          </p:nvPr>
        </p:nvSpPr>
        <p:spPr/>
        <p:txBody>
          <a:bodyPr/>
          <a:lstStyle/>
          <a:p>
            <a:fld id="{B7D701D3-5898-4056-AD8B-1F43C65CCDB1}" type="slidenum">
              <a:rPr lang="en-US" smtClean="0"/>
              <a:t>8</a:t>
            </a:fld>
            <a:endParaRPr lang="en-US"/>
          </a:p>
        </p:txBody>
      </p:sp>
    </p:spTree>
    <p:extLst>
      <p:ext uri="{BB962C8B-B14F-4D97-AF65-F5344CB8AC3E}">
        <p14:creationId xmlns:p14="http://schemas.microsoft.com/office/powerpoint/2010/main" val="158902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is organizing efforts to get out the count through the Missouri Complete Count Committee, led by Governor Parson’s office. They will be running some advertising and use coordinated messaging.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 mapping and event tracking found at </a:t>
            </a:r>
            <a:r>
              <a:rPr lang="en-US" dirty="0">
                <a:hlinkClick r:id="rId3"/>
              </a:rPr>
              <a:t>https://missouricounts2020-mooa.hub.arcgis.com/</a:t>
            </a:r>
            <a:endParaRPr lang="en-US" dirty="0"/>
          </a:p>
          <a:p>
            <a:r>
              <a:rPr lang="en-US" dirty="0"/>
              <a:t> </a:t>
            </a:r>
          </a:p>
        </p:txBody>
      </p:sp>
      <p:sp>
        <p:nvSpPr>
          <p:cNvPr id="4" name="Slide Number Placeholder 3"/>
          <p:cNvSpPr>
            <a:spLocks noGrp="1"/>
          </p:cNvSpPr>
          <p:nvPr>
            <p:ph type="sldNum" sz="quarter" idx="5"/>
          </p:nvPr>
        </p:nvSpPr>
        <p:spPr/>
        <p:txBody>
          <a:bodyPr/>
          <a:lstStyle/>
          <a:p>
            <a:fld id="{B7D701D3-5898-4056-AD8B-1F43C65CCDB1}" type="slidenum">
              <a:rPr lang="en-US" smtClean="0"/>
              <a:t>10</a:t>
            </a:fld>
            <a:endParaRPr lang="en-US"/>
          </a:p>
        </p:txBody>
      </p:sp>
    </p:spTree>
    <p:extLst>
      <p:ext uri="{BB962C8B-B14F-4D97-AF65-F5344CB8AC3E}">
        <p14:creationId xmlns:p14="http://schemas.microsoft.com/office/powerpoint/2010/main" val="269683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E9F3-EE6D-40F6-9EA8-3AE87187B2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4F4C4-8522-4579-A858-486C3CADB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C15F24-2E27-4C83-B8C4-3C61EA93717A}"/>
              </a:ext>
            </a:extLst>
          </p:cNvPr>
          <p:cNvSpPr>
            <a:spLocks noGrp="1"/>
          </p:cNvSpPr>
          <p:nvPr>
            <p:ph type="dt" sz="half" idx="10"/>
          </p:nvPr>
        </p:nvSpPr>
        <p:spPr/>
        <p:txBody>
          <a:bodyPr/>
          <a:lstStyle/>
          <a:p>
            <a:fld id="{EF5A553B-2B6F-4005-A1D8-FC863B64280E}" type="datetime1">
              <a:rPr lang="en-US" smtClean="0"/>
              <a:t>2/27/2020</a:t>
            </a:fld>
            <a:endParaRPr lang="en-US"/>
          </a:p>
        </p:txBody>
      </p:sp>
      <p:sp>
        <p:nvSpPr>
          <p:cNvPr id="5" name="Footer Placeholder 4">
            <a:extLst>
              <a:ext uri="{FF2B5EF4-FFF2-40B4-BE49-F238E27FC236}">
                <a16:creationId xmlns:a16="http://schemas.microsoft.com/office/drawing/2014/main" id="{67F63C18-7CC1-4AB6-842A-10ABDFD07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82C58-8DB8-4607-9CD7-838AA073B00B}"/>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160245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BCFD-624E-4C14-8BDB-CC84F5F34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22D3D-6B56-4D84-A6CF-9AAB96FD0ABF}"/>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C7823C-0617-43AA-B8F3-D9013CB0B642}"/>
              </a:ext>
            </a:extLst>
          </p:cNvPr>
          <p:cNvSpPr>
            <a:spLocks noGrp="1"/>
          </p:cNvSpPr>
          <p:nvPr>
            <p:ph type="dt" sz="half" idx="10"/>
          </p:nvPr>
        </p:nvSpPr>
        <p:spPr/>
        <p:txBody>
          <a:bodyPr/>
          <a:lstStyle/>
          <a:p>
            <a:fld id="{E50296F6-C43E-491A-9901-11EDE5DB731B}" type="datetime1">
              <a:rPr lang="en-US" smtClean="0"/>
              <a:t>2/27/2020</a:t>
            </a:fld>
            <a:endParaRPr lang="en-US"/>
          </a:p>
        </p:txBody>
      </p:sp>
      <p:sp>
        <p:nvSpPr>
          <p:cNvPr id="5" name="Footer Placeholder 4">
            <a:extLst>
              <a:ext uri="{FF2B5EF4-FFF2-40B4-BE49-F238E27FC236}">
                <a16:creationId xmlns:a16="http://schemas.microsoft.com/office/drawing/2014/main" id="{872F330F-F0B2-4BDD-A1EF-B3D3806C4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8B7A4-161E-4266-A5FE-F3D1CBB02390}"/>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102395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0446-D542-46C2-8D00-0DC72C4EB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E61F5-003D-4F05-ACA6-CDC413BB4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684206-2B20-4CD1-8AE3-8AB1BAEF1412}"/>
              </a:ext>
            </a:extLst>
          </p:cNvPr>
          <p:cNvSpPr>
            <a:spLocks noGrp="1"/>
          </p:cNvSpPr>
          <p:nvPr>
            <p:ph type="dt" sz="half" idx="10"/>
          </p:nvPr>
        </p:nvSpPr>
        <p:spPr/>
        <p:txBody>
          <a:bodyPr/>
          <a:lstStyle/>
          <a:p>
            <a:fld id="{5CB1ECF0-4857-40B8-859D-FA22931757B1}" type="datetime1">
              <a:rPr lang="en-US" smtClean="0"/>
              <a:t>2/27/2020</a:t>
            </a:fld>
            <a:endParaRPr lang="en-US"/>
          </a:p>
        </p:txBody>
      </p:sp>
      <p:sp>
        <p:nvSpPr>
          <p:cNvPr id="5" name="Footer Placeholder 4">
            <a:extLst>
              <a:ext uri="{FF2B5EF4-FFF2-40B4-BE49-F238E27FC236}">
                <a16:creationId xmlns:a16="http://schemas.microsoft.com/office/drawing/2014/main" id="{10BF73BA-7691-44E3-B6AA-22234BD34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17E24-5832-4432-9ACA-E88F40835516}"/>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27878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7D7B-1E9D-440F-B1A4-116DD8EC4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3F3B5-F0FA-4CE6-A596-F7E465A9F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273AE-F763-4B99-9E89-7768C0A4A4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B32E3D-5783-499B-90F9-B1E0BA315D5A}"/>
              </a:ext>
            </a:extLst>
          </p:cNvPr>
          <p:cNvSpPr>
            <a:spLocks noGrp="1"/>
          </p:cNvSpPr>
          <p:nvPr>
            <p:ph type="dt" sz="half" idx="10"/>
          </p:nvPr>
        </p:nvSpPr>
        <p:spPr/>
        <p:txBody>
          <a:bodyPr/>
          <a:lstStyle/>
          <a:p>
            <a:fld id="{99800AFB-2485-44E2-9155-AA46146CFA77}" type="datetime1">
              <a:rPr lang="en-US" smtClean="0"/>
              <a:t>2/27/2020</a:t>
            </a:fld>
            <a:endParaRPr lang="en-US"/>
          </a:p>
        </p:txBody>
      </p:sp>
      <p:sp>
        <p:nvSpPr>
          <p:cNvPr id="6" name="Footer Placeholder 5">
            <a:extLst>
              <a:ext uri="{FF2B5EF4-FFF2-40B4-BE49-F238E27FC236}">
                <a16:creationId xmlns:a16="http://schemas.microsoft.com/office/drawing/2014/main" id="{98C67802-9FBE-4953-8124-6B010191B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F83E2-DA02-4FA3-A82B-F15FBF39013D}"/>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315189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5509-8F2A-4BBA-BEF5-808F8EBF85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5DC364-C01D-4FD1-B1F2-5B74D5CF9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E57AB3-B362-4894-8DAB-19F5AD06D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65DA1-64E9-4238-985A-315C0CBA9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5DF61-9F85-4386-B16D-16A38DAEB6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8E7D6-3C08-4E34-8E84-5A23969A483D}"/>
              </a:ext>
            </a:extLst>
          </p:cNvPr>
          <p:cNvSpPr>
            <a:spLocks noGrp="1"/>
          </p:cNvSpPr>
          <p:nvPr>
            <p:ph type="dt" sz="half" idx="10"/>
          </p:nvPr>
        </p:nvSpPr>
        <p:spPr/>
        <p:txBody>
          <a:bodyPr/>
          <a:lstStyle/>
          <a:p>
            <a:fld id="{05D82A6E-A24E-45C5-9A6D-2D02EE11109F}" type="datetime1">
              <a:rPr lang="en-US" smtClean="0"/>
              <a:t>2/27/2020</a:t>
            </a:fld>
            <a:endParaRPr lang="en-US"/>
          </a:p>
        </p:txBody>
      </p:sp>
      <p:sp>
        <p:nvSpPr>
          <p:cNvPr id="8" name="Footer Placeholder 7">
            <a:extLst>
              <a:ext uri="{FF2B5EF4-FFF2-40B4-BE49-F238E27FC236}">
                <a16:creationId xmlns:a16="http://schemas.microsoft.com/office/drawing/2014/main" id="{E8C87D87-BF29-4BF4-AC23-C6FEF5B3AE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61D3B-ABFC-4CA5-BD90-576FA74F8134}"/>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28043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7C2F-BEBF-4A08-8A01-2AD823C74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21AE4F-8361-4576-853A-E5687B255413}"/>
              </a:ext>
            </a:extLst>
          </p:cNvPr>
          <p:cNvSpPr>
            <a:spLocks noGrp="1"/>
          </p:cNvSpPr>
          <p:nvPr>
            <p:ph type="dt" sz="half" idx="10"/>
          </p:nvPr>
        </p:nvSpPr>
        <p:spPr/>
        <p:txBody>
          <a:bodyPr/>
          <a:lstStyle/>
          <a:p>
            <a:fld id="{5C345F7B-869C-4A6E-A7C4-131FA0629D07}" type="datetime1">
              <a:rPr lang="en-US" smtClean="0"/>
              <a:t>2/27/2020</a:t>
            </a:fld>
            <a:endParaRPr lang="en-US"/>
          </a:p>
        </p:txBody>
      </p:sp>
      <p:sp>
        <p:nvSpPr>
          <p:cNvPr id="4" name="Footer Placeholder 3">
            <a:extLst>
              <a:ext uri="{FF2B5EF4-FFF2-40B4-BE49-F238E27FC236}">
                <a16:creationId xmlns:a16="http://schemas.microsoft.com/office/drawing/2014/main" id="{91AE6B2E-8708-4EE5-835B-69C5C0AB4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187361-F994-4CC0-843A-568FE6A5B4B0}"/>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314498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F17840-3B31-4CE6-B1BF-3A83AF596AA8}"/>
              </a:ext>
            </a:extLst>
          </p:cNvPr>
          <p:cNvSpPr>
            <a:spLocks noGrp="1"/>
          </p:cNvSpPr>
          <p:nvPr>
            <p:ph type="dt" sz="half" idx="10"/>
          </p:nvPr>
        </p:nvSpPr>
        <p:spPr/>
        <p:txBody>
          <a:bodyPr/>
          <a:lstStyle/>
          <a:p>
            <a:fld id="{B5AA7E85-6705-4640-9EAC-FE05DBD87A98}" type="datetime1">
              <a:rPr lang="en-US" smtClean="0"/>
              <a:t>2/27/2020</a:t>
            </a:fld>
            <a:endParaRPr lang="en-US"/>
          </a:p>
        </p:txBody>
      </p:sp>
      <p:sp>
        <p:nvSpPr>
          <p:cNvPr id="3" name="Footer Placeholder 2">
            <a:extLst>
              <a:ext uri="{FF2B5EF4-FFF2-40B4-BE49-F238E27FC236}">
                <a16:creationId xmlns:a16="http://schemas.microsoft.com/office/drawing/2014/main" id="{BB9C0065-109E-48DF-B14E-BFDF17CF64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C6560-D645-494F-9A35-922C9F736A94}"/>
              </a:ext>
            </a:extLst>
          </p:cNvPr>
          <p:cNvSpPr>
            <a:spLocks noGrp="1"/>
          </p:cNvSpPr>
          <p:nvPr>
            <p:ph type="sldNum" sz="quarter" idx="12"/>
          </p:nvPr>
        </p:nvSpPr>
        <p:spPr/>
        <p:txBody>
          <a:bodyPr/>
          <a:lstStyle/>
          <a:p>
            <a:fld id="{93D80070-EB00-4B06-8FCB-37CDB7CA93A4}" type="slidenum">
              <a:rPr lang="en-US" smtClean="0"/>
              <a:t>‹#›</a:t>
            </a:fld>
            <a:endParaRPr lang="en-US"/>
          </a:p>
        </p:txBody>
      </p:sp>
    </p:spTree>
    <p:extLst>
      <p:ext uri="{BB962C8B-B14F-4D97-AF65-F5344CB8AC3E}">
        <p14:creationId xmlns:p14="http://schemas.microsoft.com/office/powerpoint/2010/main" val="88958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1DAFEC-632D-4CF8-B59B-6FB960D92BB4}"/>
              </a:ext>
            </a:extLst>
          </p:cNvPr>
          <p:cNvSpPr/>
          <p:nvPr userDrawn="1"/>
        </p:nvSpPr>
        <p:spPr>
          <a:xfrm>
            <a:off x="0" y="6281159"/>
            <a:ext cx="12192000" cy="57684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30188" indent="0" algn="l"/>
            <a:r>
              <a:rPr lang="en-US" b="1" dirty="0">
                <a:solidFill>
                  <a:schemeClr val="accent2"/>
                </a:solidFill>
                <a:latin typeface="+mj-lt"/>
              </a:rPr>
              <a:t>#</a:t>
            </a:r>
            <a:r>
              <a:rPr lang="en-US" b="1" dirty="0" err="1">
                <a:solidFill>
                  <a:schemeClr val="accent2"/>
                </a:solidFill>
                <a:latin typeface="+mj-lt"/>
              </a:rPr>
              <a:t>MissouriCounts</a:t>
            </a:r>
            <a:endParaRPr lang="en-US" b="1" dirty="0">
              <a:solidFill>
                <a:schemeClr val="accent2"/>
              </a:solidFill>
              <a:latin typeface="+mj-lt"/>
            </a:endParaRPr>
          </a:p>
        </p:txBody>
      </p:sp>
      <p:sp>
        <p:nvSpPr>
          <p:cNvPr id="2" name="Title Placeholder 1">
            <a:extLst>
              <a:ext uri="{FF2B5EF4-FFF2-40B4-BE49-F238E27FC236}">
                <a16:creationId xmlns:a16="http://schemas.microsoft.com/office/drawing/2014/main" id="{E8FB9731-0ED0-4918-A93A-B2A025820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874E6E-86EC-4681-973B-8F64905CA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F11D34-54D3-422E-A0FC-64FA976F646B}"/>
              </a:ext>
            </a:extLst>
          </p:cNvPr>
          <p:cNvSpPr>
            <a:spLocks noGrp="1"/>
          </p:cNvSpPr>
          <p:nvPr>
            <p:ph type="dt" sz="half" idx="2"/>
          </p:nvPr>
        </p:nvSpPr>
        <p:spPr>
          <a:xfrm>
            <a:off x="8767993" y="6356350"/>
            <a:ext cx="1008404" cy="365125"/>
          </a:xfrm>
          <a:prstGeom prst="rect">
            <a:avLst/>
          </a:prstGeom>
        </p:spPr>
        <p:txBody>
          <a:bodyPr vert="horz" lIns="91440" tIns="45720" rIns="91440" bIns="45720" rtlCol="0" anchor="ctr"/>
          <a:lstStyle>
            <a:lvl1pPr algn="l">
              <a:defRPr sz="1200">
                <a:solidFill>
                  <a:schemeClr val="bg1"/>
                </a:solidFill>
                <a:latin typeface="+mj-lt"/>
              </a:defRPr>
            </a:lvl1pPr>
          </a:lstStyle>
          <a:p>
            <a:fld id="{AF13B589-B5AF-45BF-8950-3D6F92F06407}" type="datetime1">
              <a:rPr lang="en-US" smtClean="0"/>
              <a:t>2/27/2020</a:t>
            </a:fld>
            <a:endParaRPr lang="en-US"/>
          </a:p>
        </p:txBody>
      </p:sp>
      <p:sp>
        <p:nvSpPr>
          <p:cNvPr id="5" name="Footer Placeholder 4">
            <a:extLst>
              <a:ext uri="{FF2B5EF4-FFF2-40B4-BE49-F238E27FC236}">
                <a16:creationId xmlns:a16="http://schemas.microsoft.com/office/drawing/2014/main" id="{DEEA1EB9-A0DD-4EAB-8C83-967301934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endParaRPr lang="en-US" dirty="0"/>
          </a:p>
        </p:txBody>
      </p:sp>
      <p:sp>
        <p:nvSpPr>
          <p:cNvPr id="6" name="Slide Number Placeholder 5">
            <a:extLst>
              <a:ext uri="{FF2B5EF4-FFF2-40B4-BE49-F238E27FC236}">
                <a16:creationId xmlns:a16="http://schemas.microsoft.com/office/drawing/2014/main" id="{A69966A9-76DE-4C20-BD17-22486E4A0B47}"/>
              </a:ext>
            </a:extLst>
          </p:cNvPr>
          <p:cNvSpPr>
            <a:spLocks noGrp="1"/>
          </p:cNvSpPr>
          <p:nvPr>
            <p:ph type="sldNum" sz="quarter" idx="4"/>
          </p:nvPr>
        </p:nvSpPr>
        <p:spPr>
          <a:xfrm>
            <a:off x="10340410" y="6356350"/>
            <a:ext cx="1013389" cy="365125"/>
          </a:xfrm>
          <a:prstGeom prst="rect">
            <a:avLst/>
          </a:prstGeom>
        </p:spPr>
        <p:txBody>
          <a:bodyPr vert="horz" lIns="91440" tIns="45720" rIns="91440" bIns="45720" rtlCol="0" anchor="ctr"/>
          <a:lstStyle>
            <a:lvl1pPr algn="r">
              <a:defRPr sz="1200" b="1">
                <a:solidFill>
                  <a:schemeClr val="bg1"/>
                </a:solidFill>
                <a:latin typeface="+mj-lt"/>
              </a:defRPr>
            </a:lvl1pPr>
          </a:lstStyle>
          <a:p>
            <a:fld id="{93D80070-EB00-4B06-8FCB-37CDB7CA93A4}" type="slidenum">
              <a:rPr lang="en-US" smtClean="0"/>
              <a:pPr/>
              <a:t>‹#›</a:t>
            </a:fld>
            <a:endParaRPr lang="en-US" dirty="0"/>
          </a:p>
        </p:txBody>
      </p:sp>
    </p:spTree>
    <p:extLst>
      <p:ext uri="{BB962C8B-B14F-4D97-AF65-F5344CB8AC3E}">
        <p14:creationId xmlns:p14="http://schemas.microsoft.com/office/powerpoint/2010/main" val="377075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800" kern="1200">
          <a:solidFill>
            <a:schemeClr val="tx2"/>
          </a:solidFill>
          <a:latin typeface="+mj-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2"/>
          </a:solidFill>
          <a:latin typeface="+mj-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2"/>
          </a:solidFill>
          <a:latin typeface="+mj-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ensus.mo.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mffh.org/census"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C8BB-0AE6-44D9-BAC6-4B3EBA620646}"/>
              </a:ext>
            </a:extLst>
          </p:cNvPr>
          <p:cNvSpPr>
            <a:spLocks noGrp="1"/>
          </p:cNvSpPr>
          <p:nvPr>
            <p:ph type="title"/>
          </p:nvPr>
        </p:nvSpPr>
        <p:spPr/>
        <p:txBody>
          <a:bodyPr/>
          <a:lstStyle/>
          <a:p>
            <a:r>
              <a:rPr lang="en-US" dirty="0"/>
              <a:t>2020 Census: Who is Counted?</a:t>
            </a:r>
          </a:p>
        </p:txBody>
      </p:sp>
      <p:sp>
        <p:nvSpPr>
          <p:cNvPr id="3" name="Content Placeholder 2">
            <a:extLst>
              <a:ext uri="{FF2B5EF4-FFF2-40B4-BE49-F238E27FC236}">
                <a16:creationId xmlns:a16="http://schemas.microsoft.com/office/drawing/2014/main" id="{8389A390-C22F-4604-BC88-B4760EBFB6AC}"/>
              </a:ext>
            </a:extLst>
          </p:cNvPr>
          <p:cNvSpPr>
            <a:spLocks noGrp="1"/>
          </p:cNvSpPr>
          <p:nvPr>
            <p:ph idx="1"/>
          </p:nvPr>
        </p:nvSpPr>
        <p:spPr>
          <a:xfrm>
            <a:off x="838200" y="1825625"/>
            <a:ext cx="7801708" cy="4351338"/>
          </a:xfrm>
        </p:spPr>
        <p:txBody>
          <a:bodyPr>
            <a:normAutofit/>
          </a:bodyPr>
          <a:lstStyle/>
          <a:p>
            <a:r>
              <a:rPr lang="en-US" dirty="0"/>
              <a:t>The Census counts all persons who live in the United States on April 1, 2020, regardless of citizenship or immigration status</a:t>
            </a:r>
          </a:p>
          <a:p>
            <a:pPr lvl="1"/>
            <a:r>
              <a:rPr lang="en-US" sz="2400" dirty="0"/>
              <a:t>The citizenship question is </a:t>
            </a:r>
            <a:r>
              <a:rPr lang="en-US" sz="2400" u="sng" dirty="0"/>
              <a:t>not</a:t>
            </a:r>
            <a:r>
              <a:rPr lang="en-US" sz="2400" dirty="0"/>
              <a:t> on the 2020 Census</a:t>
            </a:r>
          </a:p>
          <a:p>
            <a:r>
              <a:rPr lang="en-US" dirty="0"/>
              <a:t>People are counted at their “usual place of residence”</a:t>
            </a:r>
          </a:p>
          <a:p>
            <a:endParaRPr lang="en-US" dirty="0"/>
          </a:p>
        </p:txBody>
      </p:sp>
      <p:pic>
        <p:nvPicPr>
          <p:cNvPr id="4" name="Screen Shot 2019-09-22 at 1.05.09 PM.png" descr="Screen Shot 2019-09-22 at 1.05.09 PM.png">
            <a:extLst>
              <a:ext uri="{FF2B5EF4-FFF2-40B4-BE49-F238E27FC236}">
                <a16:creationId xmlns:a16="http://schemas.microsoft.com/office/drawing/2014/main" id="{9B01E180-E9A3-420D-A8C5-F273B1C10821}"/>
              </a:ext>
            </a:extLst>
          </p:cNvPr>
          <p:cNvPicPr>
            <a:picLocks noChangeAspect="1"/>
          </p:cNvPicPr>
          <p:nvPr/>
        </p:nvPicPr>
        <p:blipFill>
          <a:blip r:embed="rId3"/>
          <a:srcRect r="7696"/>
          <a:stretch>
            <a:fillRect/>
          </a:stretch>
        </p:blipFill>
        <p:spPr>
          <a:xfrm>
            <a:off x="8884746" y="1825625"/>
            <a:ext cx="2790933" cy="2613282"/>
          </a:xfrm>
          <a:prstGeom prst="rect">
            <a:avLst/>
          </a:prstGeom>
        </p:spPr>
      </p:pic>
      <p:sp>
        <p:nvSpPr>
          <p:cNvPr id="5" name="Slide Number Placeholder 4">
            <a:extLst>
              <a:ext uri="{FF2B5EF4-FFF2-40B4-BE49-F238E27FC236}">
                <a16:creationId xmlns:a16="http://schemas.microsoft.com/office/drawing/2014/main" id="{AB914555-C418-4FB2-8CE0-5B8DD6BF7534}"/>
              </a:ext>
            </a:extLst>
          </p:cNvPr>
          <p:cNvSpPr>
            <a:spLocks noGrp="1"/>
          </p:cNvSpPr>
          <p:nvPr>
            <p:ph type="sldNum" sz="quarter" idx="12"/>
          </p:nvPr>
        </p:nvSpPr>
        <p:spPr/>
        <p:txBody>
          <a:bodyPr/>
          <a:lstStyle/>
          <a:p>
            <a:fld id="{93D80070-EB00-4B06-8FCB-37CDB7CA93A4}" type="slidenum">
              <a:rPr lang="en-US" smtClean="0"/>
              <a:t>1</a:t>
            </a:fld>
            <a:endParaRPr lang="en-US"/>
          </a:p>
        </p:txBody>
      </p:sp>
    </p:spTree>
    <p:extLst>
      <p:ext uri="{BB962C8B-B14F-4D97-AF65-F5344CB8AC3E}">
        <p14:creationId xmlns:p14="http://schemas.microsoft.com/office/powerpoint/2010/main" val="346324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1ABF-FA78-405A-8CCE-E72F0AABAFA1}"/>
              </a:ext>
            </a:extLst>
          </p:cNvPr>
          <p:cNvSpPr>
            <a:spLocks noGrp="1"/>
          </p:cNvSpPr>
          <p:nvPr>
            <p:ph type="title"/>
          </p:nvPr>
        </p:nvSpPr>
        <p:spPr/>
        <p:txBody>
          <a:bodyPr/>
          <a:lstStyle/>
          <a:p>
            <a:r>
              <a:rPr lang="en-US" dirty="0"/>
              <a:t>What’s Happening Statewide </a:t>
            </a:r>
          </a:p>
        </p:txBody>
      </p:sp>
      <p:sp>
        <p:nvSpPr>
          <p:cNvPr id="3" name="Content Placeholder 2">
            <a:extLst>
              <a:ext uri="{FF2B5EF4-FFF2-40B4-BE49-F238E27FC236}">
                <a16:creationId xmlns:a16="http://schemas.microsoft.com/office/drawing/2014/main" id="{B0AE0FD2-0CE3-434F-87F0-FE06E7ABAED1}"/>
              </a:ext>
            </a:extLst>
          </p:cNvPr>
          <p:cNvSpPr>
            <a:spLocks noGrp="1"/>
          </p:cNvSpPr>
          <p:nvPr>
            <p:ph idx="1"/>
          </p:nvPr>
        </p:nvSpPr>
        <p:spPr>
          <a:xfrm>
            <a:off x="838200" y="1825625"/>
            <a:ext cx="7192108" cy="4351338"/>
          </a:xfrm>
        </p:spPr>
        <p:txBody>
          <a:bodyPr>
            <a:normAutofit/>
          </a:bodyPr>
          <a:lstStyle/>
          <a:p>
            <a:pPr marL="0" indent="0">
              <a:buNone/>
            </a:pPr>
            <a:r>
              <a:rPr lang="en-US" dirty="0">
                <a:hlinkClick r:id="rId3"/>
              </a:rPr>
              <a:t>Missouri Complete Count Committee </a:t>
            </a:r>
            <a:r>
              <a:rPr lang="en-US" dirty="0"/>
              <a:t>(CCC)</a:t>
            </a:r>
          </a:p>
          <a:p>
            <a:pPr marL="228600" lvl="1"/>
            <a:r>
              <a:rPr lang="en-US" sz="2400" dirty="0"/>
              <a:t>Through Gov. Parson’s office</a:t>
            </a:r>
          </a:p>
          <a:p>
            <a:pPr marL="228600" lvl="1"/>
            <a:r>
              <a:rPr lang="en-US" sz="2400" dirty="0"/>
              <a:t>Statewide media and messaging </a:t>
            </a:r>
          </a:p>
          <a:p>
            <a:pPr marL="228600" lvl="1"/>
            <a:r>
              <a:rPr lang="en-US" sz="2400" dirty="0"/>
              <a:t>Partner mapping tool </a:t>
            </a:r>
          </a:p>
          <a:p>
            <a:pPr marL="228600" lvl="1"/>
            <a:r>
              <a:rPr lang="en-US" sz="2400" dirty="0"/>
              <a:t>Event tracking</a:t>
            </a:r>
            <a:endParaRPr lang="en-US" dirty="0"/>
          </a:p>
        </p:txBody>
      </p:sp>
      <p:pic>
        <p:nvPicPr>
          <p:cNvPr id="4" name="Picture 3">
            <a:extLst>
              <a:ext uri="{FF2B5EF4-FFF2-40B4-BE49-F238E27FC236}">
                <a16:creationId xmlns:a16="http://schemas.microsoft.com/office/drawing/2014/main" id="{5597CC11-3B7D-4DCD-B6BA-B9780AA1B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082" y="1422401"/>
            <a:ext cx="3452616" cy="4590520"/>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650CF0E3-15BC-43A3-B461-87C64D5DC955}"/>
              </a:ext>
            </a:extLst>
          </p:cNvPr>
          <p:cNvSpPr>
            <a:spLocks noGrp="1"/>
          </p:cNvSpPr>
          <p:nvPr>
            <p:ph type="sldNum" sz="quarter" idx="12"/>
          </p:nvPr>
        </p:nvSpPr>
        <p:spPr/>
        <p:txBody>
          <a:bodyPr/>
          <a:lstStyle/>
          <a:p>
            <a:fld id="{93D80070-EB00-4B06-8FCB-37CDB7CA93A4}" type="slidenum">
              <a:rPr lang="en-US" smtClean="0"/>
              <a:t>10</a:t>
            </a:fld>
            <a:endParaRPr lang="en-US"/>
          </a:p>
        </p:txBody>
      </p:sp>
    </p:spTree>
    <p:extLst>
      <p:ext uri="{BB962C8B-B14F-4D97-AF65-F5344CB8AC3E}">
        <p14:creationId xmlns:p14="http://schemas.microsoft.com/office/powerpoint/2010/main" val="56812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2F3290-B854-4579-9913-B60AB9DD918B}"/>
              </a:ext>
            </a:extLst>
          </p:cNvPr>
          <p:cNvGrpSpPr/>
          <p:nvPr/>
        </p:nvGrpSpPr>
        <p:grpSpPr>
          <a:xfrm>
            <a:off x="7136860" y="2627295"/>
            <a:ext cx="4526604" cy="3646947"/>
            <a:chOff x="6096000" y="1825625"/>
            <a:chExt cx="5625952" cy="4532658"/>
          </a:xfrm>
        </p:grpSpPr>
        <p:pic>
          <p:nvPicPr>
            <p:cNvPr id="4" name="Picture 3" descr="A screenshot of a cell phone&#10;&#10;Description automatically generated">
              <a:extLst>
                <a:ext uri="{FF2B5EF4-FFF2-40B4-BE49-F238E27FC236}">
                  <a16:creationId xmlns:a16="http://schemas.microsoft.com/office/drawing/2014/main" id="{42EC8876-A24F-4393-9FAB-99C004961A00}"/>
                </a:ext>
              </a:extLst>
            </p:cNvPr>
            <p:cNvPicPr>
              <a:picLocks noChangeAspect="1"/>
            </p:cNvPicPr>
            <p:nvPr/>
          </p:nvPicPr>
          <p:blipFill rotWithShape="1">
            <a:blip r:embed="rId3">
              <a:extLst>
                <a:ext uri="{28A0092B-C50C-407E-A947-70E740481C1C}">
                  <a14:useLocalDpi xmlns:a14="http://schemas.microsoft.com/office/drawing/2010/main" val="0"/>
                </a:ext>
              </a:extLst>
            </a:blip>
            <a:srcRect l="2901"/>
            <a:stretch/>
          </p:blipFill>
          <p:spPr>
            <a:xfrm>
              <a:off x="6309068" y="1976814"/>
              <a:ext cx="5199815" cy="3081159"/>
            </a:xfrm>
            <a:prstGeom prst="rect">
              <a:avLst/>
            </a:prstGeom>
          </p:spPr>
        </p:pic>
        <p:pic>
          <p:nvPicPr>
            <p:cNvPr id="1026" name="Picture 2" descr="Image result for computer screen png">
              <a:extLst>
                <a:ext uri="{FF2B5EF4-FFF2-40B4-BE49-F238E27FC236}">
                  <a16:creationId xmlns:a16="http://schemas.microsoft.com/office/drawing/2014/main" id="{47B0A68C-C9BA-47B3-AB62-D735C2EEF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5625"/>
              <a:ext cx="5625952" cy="453265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08FD864-1105-48D6-AE35-D8DD88723F96}"/>
              </a:ext>
            </a:extLst>
          </p:cNvPr>
          <p:cNvSpPr>
            <a:spLocks noGrp="1"/>
          </p:cNvSpPr>
          <p:nvPr>
            <p:ph type="title"/>
          </p:nvPr>
        </p:nvSpPr>
        <p:spPr/>
        <p:txBody>
          <a:bodyPr/>
          <a:lstStyle/>
          <a:p>
            <a:r>
              <a:rPr lang="en-US" dirty="0"/>
              <a:t>Learn More &amp; Get the Word Out!</a:t>
            </a:r>
          </a:p>
        </p:txBody>
      </p:sp>
      <p:sp>
        <p:nvSpPr>
          <p:cNvPr id="7" name="Content Placeholder 6">
            <a:extLst>
              <a:ext uri="{FF2B5EF4-FFF2-40B4-BE49-F238E27FC236}">
                <a16:creationId xmlns:a16="http://schemas.microsoft.com/office/drawing/2014/main" id="{C0054077-8BD7-4799-BE77-F2F0EDA59654}"/>
              </a:ext>
            </a:extLst>
          </p:cNvPr>
          <p:cNvSpPr>
            <a:spLocks noGrp="1"/>
          </p:cNvSpPr>
          <p:nvPr>
            <p:ph idx="1"/>
          </p:nvPr>
        </p:nvSpPr>
        <p:spPr/>
        <p:txBody>
          <a:bodyPr>
            <a:normAutofit/>
          </a:bodyPr>
          <a:lstStyle/>
          <a:p>
            <a:pPr marL="0" indent="0">
              <a:buNone/>
            </a:pPr>
            <a:r>
              <a:rPr lang="en-US" b="1" dirty="0"/>
              <a:t>Missouri Foundation for Health </a:t>
            </a:r>
            <a:r>
              <a:rPr lang="en-US" dirty="0"/>
              <a:t>resources: </a:t>
            </a:r>
            <a:r>
              <a:rPr lang="en-US" dirty="0">
                <a:hlinkClick r:id="rId5"/>
              </a:rPr>
              <a:t>www.mffh.org/census</a:t>
            </a:r>
            <a:r>
              <a:rPr lang="en-US" dirty="0"/>
              <a:t> </a:t>
            </a:r>
          </a:p>
          <a:p>
            <a:r>
              <a:rPr lang="en-US" dirty="0"/>
              <a:t>Social Media Toolkit</a:t>
            </a:r>
          </a:p>
          <a:p>
            <a:r>
              <a:rPr lang="en-US" dirty="0"/>
              <a:t>Fact Sheet</a:t>
            </a:r>
          </a:p>
          <a:p>
            <a:r>
              <a:rPr lang="en-US" dirty="0"/>
              <a:t>Promotion Materials </a:t>
            </a:r>
          </a:p>
          <a:p>
            <a:r>
              <a:rPr lang="en-US" dirty="0"/>
              <a:t>Frequently Asked Questions</a:t>
            </a:r>
          </a:p>
          <a:p>
            <a:r>
              <a:rPr lang="en-US" dirty="0"/>
              <a:t>Hard-to-Count Map</a:t>
            </a:r>
          </a:p>
          <a:p>
            <a:r>
              <a:rPr lang="en-US" dirty="0"/>
              <a:t>And other data resources</a:t>
            </a:r>
          </a:p>
        </p:txBody>
      </p:sp>
      <p:pic>
        <p:nvPicPr>
          <p:cNvPr id="11" name="Graphic 10" descr="Arrow Straight">
            <a:extLst>
              <a:ext uri="{FF2B5EF4-FFF2-40B4-BE49-F238E27FC236}">
                <a16:creationId xmlns:a16="http://schemas.microsoft.com/office/drawing/2014/main" id="{29518E4B-F8E0-4156-B0EE-FDB1D474F5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7854326" y="2250018"/>
            <a:ext cx="997845" cy="997845"/>
          </a:xfrm>
          <a:prstGeom prst="rect">
            <a:avLst/>
          </a:prstGeom>
        </p:spPr>
      </p:pic>
      <p:sp>
        <p:nvSpPr>
          <p:cNvPr id="3" name="Slide Number Placeholder 2">
            <a:extLst>
              <a:ext uri="{FF2B5EF4-FFF2-40B4-BE49-F238E27FC236}">
                <a16:creationId xmlns:a16="http://schemas.microsoft.com/office/drawing/2014/main" id="{ACC9CCC5-A433-4E23-8462-DCEB6189FDFA}"/>
              </a:ext>
            </a:extLst>
          </p:cNvPr>
          <p:cNvSpPr>
            <a:spLocks noGrp="1"/>
          </p:cNvSpPr>
          <p:nvPr>
            <p:ph type="sldNum" sz="quarter" idx="12"/>
          </p:nvPr>
        </p:nvSpPr>
        <p:spPr/>
        <p:txBody>
          <a:bodyPr/>
          <a:lstStyle/>
          <a:p>
            <a:fld id="{93D80070-EB00-4B06-8FCB-37CDB7CA93A4}" type="slidenum">
              <a:rPr lang="en-US" smtClean="0"/>
              <a:t>11</a:t>
            </a:fld>
            <a:endParaRPr lang="en-US"/>
          </a:p>
        </p:txBody>
      </p:sp>
    </p:spTree>
    <p:extLst>
      <p:ext uri="{BB962C8B-B14F-4D97-AF65-F5344CB8AC3E}">
        <p14:creationId xmlns:p14="http://schemas.microsoft.com/office/powerpoint/2010/main" val="364176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EDE2-A541-4399-9FD9-DBA5F7055A32}"/>
              </a:ext>
            </a:extLst>
          </p:cNvPr>
          <p:cNvSpPr>
            <a:spLocks noGrp="1"/>
          </p:cNvSpPr>
          <p:nvPr>
            <p:ph type="title"/>
          </p:nvPr>
        </p:nvSpPr>
        <p:spPr/>
        <p:txBody>
          <a:bodyPr/>
          <a:lstStyle/>
          <a:p>
            <a:r>
              <a:rPr lang="en-US" dirty="0"/>
              <a:t>Why it Matters to Missouri</a:t>
            </a:r>
          </a:p>
        </p:txBody>
      </p:sp>
      <p:sp>
        <p:nvSpPr>
          <p:cNvPr id="3" name="Content Placeholder 2">
            <a:extLst>
              <a:ext uri="{FF2B5EF4-FFF2-40B4-BE49-F238E27FC236}">
                <a16:creationId xmlns:a16="http://schemas.microsoft.com/office/drawing/2014/main" id="{73FE3F57-C685-4A39-A376-A69269580C40}"/>
              </a:ext>
            </a:extLst>
          </p:cNvPr>
          <p:cNvSpPr>
            <a:spLocks noGrp="1"/>
          </p:cNvSpPr>
          <p:nvPr>
            <p:ph idx="1"/>
          </p:nvPr>
        </p:nvSpPr>
        <p:spPr/>
        <p:txBody>
          <a:bodyPr/>
          <a:lstStyle/>
          <a:p>
            <a:pPr marL="228600" lvl="1"/>
            <a:r>
              <a:rPr lang="en-US" sz="2400" dirty="0"/>
              <a:t>Distribution of federal resources</a:t>
            </a:r>
          </a:p>
          <a:p>
            <a:pPr marL="228600" lvl="1"/>
            <a:r>
              <a:rPr lang="en-US" sz="2400" dirty="0"/>
              <a:t>How congressional seats are decided </a:t>
            </a:r>
          </a:p>
          <a:p>
            <a:pPr marL="228600" lvl="1"/>
            <a:r>
              <a:rPr lang="en-US" sz="2400" dirty="0"/>
              <a:t>Accurate data for strategic decision-making</a:t>
            </a:r>
          </a:p>
          <a:p>
            <a:endParaRPr lang="en-US" dirty="0"/>
          </a:p>
        </p:txBody>
      </p:sp>
      <p:pic>
        <p:nvPicPr>
          <p:cNvPr id="9" name="Picture 8" descr="A person holding a sign posing for the camera&#10;&#10;Description automatically generated">
            <a:extLst>
              <a:ext uri="{FF2B5EF4-FFF2-40B4-BE49-F238E27FC236}">
                <a16:creationId xmlns:a16="http://schemas.microsoft.com/office/drawing/2014/main" id="{846C7A8D-6FEA-494E-A25E-BA5AC442E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012" y="1825625"/>
            <a:ext cx="3954865" cy="3954865"/>
          </a:xfrm>
          <a:prstGeom prst="rect">
            <a:avLst/>
          </a:prstGeom>
        </p:spPr>
      </p:pic>
      <p:sp>
        <p:nvSpPr>
          <p:cNvPr id="11" name="Slide Number Placeholder 10">
            <a:extLst>
              <a:ext uri="{FF2B5EF4-FFF2-40B4-BE49-F238E27FC236}">
                <a16:creationId xmlns:a16="http://schemas.microsoft.com/office/drawing/2014/main" id="{66021984-2E11-446B-8A6A-8DF70B0AEC03}"/>
              </a:ext>
            </a:extLst>
          </p:cNvPr>
          <p:cNvSpPr>
            <a:spLocks noGrp="1"/>
          </p:cNvSpPr>
          <p:nvPr>
            <p:ph type="sldNum" sz="quarter" idx="12"/>
          </p:nvPr>
        </p:nvSpPr>
        <p:spPr/>
        <p:txBody>
          <a:bodyPr/>
          <a:lstStyle/>
          <a:p>
            <a:fld id="{93D80070-EB00-4B06-8FCB-37CDB7CA93A4}" type="slidenum">
              <a:rPr lang="en-US" smtClean="0"/>
              <a:t>2</a:t>
            </a:fld>
            <a:endParaRPr lang="en-US"/>
          </a:p>
        </p:txBody>
      </p:sp>
    </p:spTree>
    <p:extLst>
      <p:ext uri="{BB962C8B-B14F-4D97-AF65-F5344CB8AC3E}">
        <p14:creationId xmlns:p14="http://schemas.microsoft.com/office/powerpoint/2010/main" val="417344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71E736-F736-47E6-BF10-E6FFF026C6AA}"/>
              </a:ext>
            </a:extLst>
          </p:cNvPr>
          <p:cNvSpPr>
            <a:spLocks noGrp="1"/>
          </p:cNvSpPr>
          <p:nvPr>
            <p:ph type="title"/>
          </p:nvPr>
        </p:nvSpPr>
        <p:spPr/>
        <p:txBody>
          <a:bodyPr/>
          <a:lstStyle/>
          <a:p>
            <a:r>
              <a:rPr lang="en-US" dirty="0"/>
              <a:t>Why it Matters to You</a:t>
            </a:r>
          </a:p>
        </p:txBody>
      </p:sp>
      <p:pic>
        <p:nvPicPr>
          <p:cNvPr id="10" name="Picture 9">
            <a:extLst>
              <a:ext uri="{FF2B5EF4-FFF2-40B4-BE49-F238E27FC236}">
                <a16:creationId xmlns:a16="http://schemas.microsoft.com/office/drawing/2014/main" id="{08539A07-09E8-4F34-9092-9D84F65DF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40" y="1492106"/>
            <a:ext cx="1935804" cy="1935804"/>
          </a:xfrm>
          <a:prstGeom prst="rect">
            <a:avLst/>
          </a:prstGeom>
        </p:spPr>
      </p:pic>
      <p:sp>
        <p:nvSpPr>
          <p:cNvPr id="13" name="TextBox 12">
            <a:extLst>
              <a:ext uri="{FF2B5EF4-FFF2-40B4-BE49-F238E27FC236}">
                <a16:creationId xmlns:a16="http://schemas.microsoft.com/office/drawing/2014/main" id="{4F5D760D-D99E-4ECD-8636-3FB688074836}"/>
              </a:ext>
            </a:extLst>
          </p:cNvPr>
          <p:cNvSpPr txBox="1"/>
          <p:nvPr/>
        </p:nvSpPr>
        <p:spPr>
          <a:xfrm>
            <a:off x="1011677" y="3356043"/>
            <a:ext cx="3317132" cy="923330"/>
          </a:xfrm>
          <a:prstGeom prst="rect">
            <a:avLst/>
          </a:prstGeom>
          <a:noFill/>
        </p:spPr>
        <p:txBody>
          <a:bodyPr wrap="square" rtlCol="0">
            <a:spAutoFit/>
          </a:bodyPr>
          <a:lstStyle/>
          <a:p>
            <a:pPr algn="ctr"/>
            <a:r>
              <a:rPr lang="en-US" dirty="0">
                <a:solidFill>
                  <a:schemeClr val="tx2"/>
                </a:solidFill>
                <a:latin typeface="+mj-lt"/>
              </a:rPr>
              <a:t>When we all respond, Missouri gets more money to pave our roads and rebuild bridges. </a:t>
            </a:r>
          </a:p>
        </p:txBody>
      </p:sp>
      <p:pic>
        <p:nvPicPr>
          <p:cNvPr id="15" name="Picture 14">
            <a:extLst>
              <a:ext uri="{FF2B5EF4-FFF2-40B4-BE49-F238E27FC236}">
                <a16:creationId xmlns:a16="http://schemas.microsoft.com/office/drawing/2014/main" id="{348C97B5-7DE8-45B5-97A6-14015A38F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856" y="1241839"/>
            <a:ext cx="2455794" cy="2455794"/>
          </a:xfrm>
          <a:prstGeom prst="rect">
            <a:avLst/>
          </a:prstGeom>
        </p:spPr>
      </p:pic>
      <p:sp>
        <p:nvSpPr>
          <p:cNvPr id="17" name="TextBox 16">
            <a:extLst>
              <a:ext uri="{FF2B5EF4-FFF2-40B4-BE49-F238E27FC236}">
                <a16:creationId xmlns:a16="http://schemas.microsoft.com/office/drawing/2014/main" id="{0CF0EF15-449B-4214-826F-41E964754F56}"/>
              </a:ext>
            </a:extLst>
          </p:cNvPr>
          <p:cNvSpPr txBox="1"/>
          <p:nvPr/>
        </p:nvSpPr>
        <p:spPr>
          <a:xfrm>
            <a:off x="8123187" y="3382737"/>
            <a:ext cx="3317132" cy="1477328"/>
          </a:xfrm>
          <a:prstGeom prst="rect">
            <a:avLst/>
          </a:prstGeom>
          <a:noFill/>
        </p:spPr>
        <p:txBody>
          <a:bodyPr wrap="square" rtlCol="0">
            <a:spAutoFit/>
          </a:bodyPr>
          <a:lstStyle/>
          <a:p>
            <a:pPr algn="ctr"/>
            <a:r>
              <a:rPr lang="en-US" dirty="0">
                <a:solidFill>
                  <a:schemeClr val="tx2"/>
                </a:solidFill>
                <a:latin typeface="+mj-lt"/>
              </a:rPr>
              <a:t>When we all respond, our schools get important funding to take care of our kids. This includes afterschool programs and lunches for children.</a:t>
            </a:r>
          </a:p>
        </p:txBody>
      </p:sp>
      <p:pic>
        <p:nvPicPr>
          <p:cNvPr id="19" name="Picture 18">
            <a:extLst>
              <a:ext uri="{FF2B5EF4-FFF2-40B4-BE49-F238E27FC236}">
                <a16:creationId xmlns:a16="http://schemas.microsoft.com/office/drawing/2014/main" id="{D53B1F2D-E190-464B-984B-7AD3BEE1C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715" y="1335723"/>
            <a:ext cx="2248570" cy="2248570"/>
          </a:xfrm>
          <a:prstGeom prst="rect">
            <a:avLst/>
          </a:prstGeom>
        </p:spPr>
      </p:pic>
      <p:sp>
        <p:nvSpPr>
          <p:cNvPr id="20" name="TextBox 19">
            <a:extLst>
              <a:ext uri="{FF2B5EF4-FFF2-40B4-BE49-F238E27FC236}">
                <a16:creationId xmlns:a16="http://schemas.microsoft.com/office/drawing/2014/main" id="{E8E62F22-F602-422E-AC7E-28D647548ECA}"/>
              </a:ext>
            </a:extLst>
          </p:cNvPr>
          <p:cNvSpPr txBox="1"/>
          <p:nvPr/>
        </p:nvSpPr>
        <p:spPr>
          <a:xfrm>
            <a:off x="4463371" y="3382737"/>
            <a:ext cx="3399822" cy="2585323"/>
          </a:xfrm>
          <a:prstGeom prst="rect">
            <a:avLst/>
          </a:prstGeom>
          <a:noFill/>
        </p:spPr>
        <p:txBody>
          <a:bodyPr wrap="square" rtlCol="0">
            <a:spAutoFit/>
          </a:bodyPr>
          <a:lstStyle/>
          <a:p>
            <a:pPr algn="ctr"/>
            <a:r>
              <a:rPr lang="en-US" dirty="0">
                <a:solidFill>
                  <a:schemeClr val="tx2"/>
                </a:solidFill>
                <a:latin typeface="+mj-lt"/>
              </a:rPr>
              <a:t>When we all respond, our health care programs and community health centers get more funding to take</a:t>
            </a:r>
          </a:p>
          <a:p>
            <a:pPr algn="ctr"/>
            <a:r>
              <a:rPr lang="en-US" dirty="0">
                <a:solidFill>
                  <a:schemeClr val="tx2"/>
                </a:solidFill>
                <a:latin typeface="+mj-lt"/>
              </a:rPr>
              <a:t>care of our family, friends, and neighbors. When we’re not all counted, hospitals could close, forcing people to drive hours to get care.</a:t>
            </a:r>
          </a:p>
        </p:txBody>
      </p:sp>
      <p:sp>
        <p:nvSpPr>
          <p:cNvPr id="2" name="Slide Number Placeholder 1">
            <a:extLst>
              <a:ext uri="{FF2B5EF4-FFF2-40B4-BE49-F238E27FC236}">
                <a16:creationId xmlns:a16="http://schemas.microsoft.com/office/drawing/2014/main" id="{C146CE76-1BF0-4C37-B509-DB982595D7D4}"/>
              </a:ext>
            </a:extLst>
          </p:cNvPr>
          <p:cNvSpPr>
            <a:spLocks noGrp="1"/>
          </p:cNvSpPr>
          <p:nvPr>
            <p:ph type="sldNum" sz="quarter" idx="12"/>
          </p:nvPr>
        </p:nvSpPr>
        <p:spPr/>
        <p:txBody>
          <a:bodyPr/>
          <a:lstStyle/>
          <a:p>
            <a:fld id="{93D80070-EB00-4B06-8FCB-37CDB7CA93A4}" type="slidenum">
              <a:rPr lang="en-US" smtClean="0"/>
              <a:t>3</a:t>
            </a:fld>
            <a:endParaRPr lang="en-US"/>
          </a:p>
        </p:txBody>
      </p:sp>
    </p:spTree>
    <p:extLst>
      <p:ext uri="{BB962C8B-B14F-4D97-AF65-F5344CB8AC3E}">
        <p14:creationId xmlns:p14="http://schemas.microsoft.com/office/powerpoint/2010/main" val="185378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E4D8-441D-46F0-B595-DDDC911B3227}"/>
              </a:ext>
            </a:extLst>
          </p:cNvPr>
          <p:cNvSpPr>
            <a:spLocks noGrp="1"/>
          </p:cNvSpPr>
          <p:nvPr>
            <p:ph type="title"/>
          </p:nvPr>
        </p:nvSpPr>
        <p:spPr/>
        <p:txBody>
          <a:bodyPr/>
          <a:lstStyle/>
          <a:p>
            <a:r>
              <a:rPr lang="en-US" dirty="0"/>
              <a:t>Missourians Rely on Federal Dollars</a:t>
            </a:r>
          </a:p>
        </p:txBody>
      </p:sp>
      <p:pic>
        <p:nvPicPr>
          <p:cNvPr id="4" name="Content Placeholder 3">
            <a:extLst>
              <a:ext uri="{FF2B5EF4-FFF2-40B4-BE49-F238E27FC236}">
                <a16:creationId xmlns:a16="http://schemas.microsoft.com/office/drawing/2014/main" id="{3F157F4A-601D-49CF-AC78-542DDB5DB986}"/>
              </a:ext>
            </a:extLst>
          </p:cNvPr>
          <p:cNvPicPr>
            <a:picLocks noGrp="1" noChangeAspect="1"/>
          </p:cNvPicPr>
          <p:nvPr>
            <p:ph idx="1"/>
          </p:nvPr>
        </p:nvPicPr>
        <p:blipFill>
          <a:blip r:embed="rId3"/>
          <a:stretch>
            <a:fillRect/>
          </a:stretch>
        </p:blipFill>
        <p:spPr>
          <a:xfrm>
            <a:off x="322283" y="2143124"/>
            <a:ext cx="11547433" cy="3117807"/>
          </a:xfrm>
          <a:prstGeom prst="rect">
            <a:avLst/>
          </a:prstGeom>
        </p:spPr>
      </p:pic>
      <p:sp>
        <p:nvSpPr>
          <p:cNvPr id="3" name="Slide Number Placeholder 2">
            <a:extLst>
              <a:ext uri="{FF2B5EF4-FFF2-40B4-BE49-F238E27FC236}">
                <a16:creationId xmlns:a16="http://schemas.microsoft.com/office/drawing/2014/main" id="{5C1E929B-D4AB-4310-888B-7B87B58DCE8E}"/>
              </a:ext>
            </a:extLst>
          </p:cNvPr>
          <p:cNvSpPr>
            <a:spLocks noGrp="1"/>
          </p:cNvSpPr>
          <p:nvPr>
            <p:ph type="sldNum" sz="quarter" idx="12"/>
          </p:nvPr>
        </p:nvSpPr>
        <p:spPr/>
        <p:txBody>
          <a:bodyPr/>
          <a:lstStyle/>
          <a:p>
            <a:fld id="{93D80070-EB00-4B06-8FCB-37CDB7CA93A4}" type="slidenum">
              <a:rPr lang="en-US" smtClean="0"/>
              <a:t>4</a:t>
            </a:fld>
            <a:endParaRPr lang="en-US"/>
          </a:p>
        </p:txBody>
      </p:sp>
    </p:spTree>
    <p:extLst>
      <p:ext uri="{BB962C8B-B14F-4D97-AF65-F5344CB8AC3E}">
        <p14:creationId xmlns:p14="http://schemas.microsoft.com/office/powerpoint/2010/main" val="23316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55B7-072F-4F9F-9BAE-5AD951B09B44}"/>
              </a:ext>
            </a:extLst>
          </p:cNvPr>
          <p:cNvSpPr>
            <a:spLocks noGrp="1"/>
          </p:cNvSpPr>
          <p:nvPr>
            <p:ph type="title"/>
          </p:nvPr>
        </p:nvSpPr>
        <p:spPr/>
        <p:txBody>
          <a:bodyPr/>
          <a:lstStyle/>
          <a:p>
            <a:r>
              <a:rPr lang="en-US" dirty="0"/>
              <a:t>2020 Census: </a:t>
            </a:r>
            <a:r>
              <a:rPr lang="en-US" b="1" dirty="0"/>
              <a:t>Missouri Counts</a:t>
            </a:r>
          </a:p>
        </p:txBody>
      </p:sp>
      <p:sp>
        <p:nvSpPr>
          <p:cNvPr id="11" name="Content Placeholder 10">
            <a:extLst>
              <a:ext uri="{FF2B5EF4-FFF2-40B4-BE49-F238E27FC236}">
                <a16:creationId xmlns:a16="http://schemas.microsoft.com/office/drawing/2014/main" id="{05AE1ED3-BC60-42E8-AF0D-066A35B730E4}"/>
              </a:ext>
            </a:extLst>
          </p:cNvPr>
          <p:cNvSpPr>
            <a:spLocks noGrp="1"/>
          </p:cNvSpPr>
          <p:nvPr>
            <p:ph idx="1"/>
          </p:nvPr>
        </p:nvSpPr>
        <p:spPr>
          <a:xfrm>
            <a:off x="838200" y="1825625"/>
            <a:ext cx="6664569" cy="4351338"/>
          </a:xfrm>
        </p:spPr>
        <p:txBody>
          <a:bodyPr>
            <a:normAutofit fontScale="92500" lnSpcReduction="10000"/>
          </a:bodyPr>
          <a:lstStyle/>
          <a:p>
            <a:pPr marL="0" indent="0">
              <a:buNone/>
            </a:pPr>
            <a:r>
              <a:rPr lang="en-US" b="1" dirty="0">
                <a:solidFill>
                  <a:schemeClr val="accent1"/>
                </a:solidFill>
              </a:rPr>
              <a:t>What’s at Stake</a:t>
            </a:r>
          </a:p>
          <a:p>
            <a:r>
              <a:rPr lang="en-US" dirty="0"/>
              <a:t>The Census happens every 10 years. If we aren’t all counted in 2020, Missouri will be shortchanged for the next decade.</a:t>
            </a:r>
          </a:p>
          <a:p>
            <a:r>
              <a:rPr lang="en-US" b="1" dirty="0"/>
              <a:t>For every adult and every child that is not counted, our state will lose $1,300 in federal dollars every year. </a:t>
            </a:r>
            <a:r>
              <a:rPr lang="en-US" dirty="0"/>
              <a:t>That adds up to $13,000 per person over the next 10 years. Those are funds that we won’t get for our roads and bridges, hospitals, and schools.</a:t>
            </a:r>
          </a:p>
          <a:p>
            <a:r>
              <a:rPr lang="en-US" dirty="0"/>
              <a:t>In 2010, Missouri lost a seat in Congress because not everyone was counted. We can’t risk losing another voice for Missouri in Washington, D.C. </a:t>
            </a:r>
          </a:p>
        </p:txBody>
      </p:sp>
      <p:pic>
        <p:nvPicPr>
          <p:cNvPr id="5" name="Picture 4" descr="A picture containing person, sitting, woman, truck&#10;&#10;Description automatically generated">
            <a:extLst>
              <a:ext uri="{FF2B5EF4-FFF2-40B4-BE49-F238E27FC236}">
                <a16:creationId xmlns:a16="http://schemas.microsoft.com/office/drawing/2014/main" id="{66B8488E-94D2-4364-B55B-02FE032B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012" y="1825625"/>
            <a:ext cx="3954865" cy="3954865"/>
          </a:xfrm>
          <a:prstGeom prst="rect">
            <a:avLst/>
          </a:prstGeom>
        </p:spPr>
      </p:pic>
      <p:sp>
        <p:nvSpPr>
          <p:cNvPr id="3" name="Slide Number Placeholder 2">
            <a:extLst>
              <a:ext uri="{FF2B5EF4-FFF2-40B4-BE49-F238E27FC236}">
                <a16:creationId xmlns:a16="http://schemas.microsoft.com/office/drawing/2014/main" id="{66B4DABB-35A3-49A8-9121-BAD5A0325C3E}"/>
              </a:ext>
            </a:extLst>
          </p:cNvPr>
          <p:cNvSpPr>
            <a:spLocks noGrp="1"/>
          </p:cNvSpPr>
          <p:nvPr>
            <p:ph type="sldNum" sz="quarter" idx="12"/>
          </p:nvPr>
        </p:nvSpPr>
        <p:spPr/>
        <p:txBody>
          <a:bodyPr/>
          <a:lstStyle/>
          <a:p>
            <a:fld id="{93D80070-EB00-4B06-8FCB-37CDB7CA93A4}" type="slidenum">
              <a:rPr lang="en-US" smtClean="0"/>
              <a:t>5</a:t>
            </a:fld>
            <a:endParaRPr lang="en-US"/>
          </a:p>
        </p:txBody>
      </p:sp>
    </p:spTree>
    <p:extLst>
      <p:ext uri="{BB962C8B-B14F-4D97-AF65-F5344CB8AC3E}">
        <p14:creationId xmlns:p14="http://schemas.microsoft.com/office/powerpoint/2010/main" val="272467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B3A2-C436-487B-8E97-AB169AA9A192}"/>
              </a:ext>
            </a:extLst>
          </p:cNvPr>
          <p:cNvSpPr>
            <a:spLocks noGrp="1"/>
          </p:cNvSpPr>
          <p:nvPr>
            <p:ph type="title"/>
          </p:nvPr>
        </p:nvSpPr>
        <p:spPr/>
        <p:txBody>
          <a:bodyPr/>
          <a:lstStyle/>
          <a:p>
            <a:r>
              <a:rPr lang="en-US" dirty="0"/>
              <a:t>The Details</a:t>
            </a:r>
          </a:p>
        </p:txBody>
      </p:sp>
      <p:sp>
        <p:nvSpPr>
          <p:cNvPr id="3" name="Content Placeholder 2">
            <a:extLst>
              <a:ext uri="{FF2B5EF4-FFF2-40B4-BE49-F238E27FC236}">
                <a16:creationId xmlns:a16="http://schemas.microsoft.com/office/drawing/2014/main" id="{AB2ADEFB-5044-4A24-A223-ECFCE60B66DC}"/>
              </a:ext>
            </a:extLst>
          </p:cNvPr>
          <p:cNvSpPr>
            <a:spLocks noGrp="1"/>
          </p:cNvSpPr>
          <p:nvPr>
            <p:ph idx="1"/>
          </p:nvPr>
        </p:nvSpPr>
        <p:spPr>
          <a:xfrm>
            <a:off x="838199" y="1825625"/>
            <a:ext cx="7048718" cy="4351338"/>
          </a:xfrm>
        </p:spPr>
        <p:txBody>
          <a:bodyPr>
            <a:normAutofit/>
          </a:bodyPr>
          <a:lstStyle/>
          <a:p>
            <a:r>
              <a:rPr lang="en-US" dirty="0"/>
              <a:t>You can respond starting </a:t>
            </a:r>
            <a:r>
              <a:rPr lang="en-US"/>
              <a:t>mid-March 2020.</a:t>
            </a:r>
            <a:endParaRPr lang="en-US" dirty="0"/>
          </a:p>
          <a:p>
            <a:r>
              <a:rPr lang="en-US" b="1" dirty="0"/>
              <a:t>Respond at my2020census.gov, toll-free at 844-330-2020, or by mail.</a:t>
            </a:r>
            <a:endParaRPr lang="en-US" dirty="0"/>
          </a:p>
          <a:p>
            <a:r>
              <a:rPr lang="en-US" dirty="0"/>
              <a:t>The Census asks nine simple questions about the people living in your household.</a:t>
            </a:r>
          </a:p>
          <a:p>
            <a:r>
              <a:rPr lang="en-US" dirty="0"/>
              <a:t>The Census counts all persons who live in the United States on April 1, 2020, regardless of citizenship or immigration status.</a:t>
            </a:r>
          </a:p>
        </p:txBody>
      </p:sp>
      <p:pic>
        <p:nvPicPr>
          <p:cNvPr id="5" name="Graphic 4" descr="Arrow Straight">
            <a:extLst>
              <a:ext uri="{FF2B5EF4-FFF2-40B4-BE49-F238E27FC236}">
                <a16:creationId xmlns:a16="http://schemas.microsoft.com/office/drawing/2014/main" id="{C5193F78-6720-4A3F-9364-44081355C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760485">
            <a:off x="7014544" y="1783111"/>
            <a:ext cx="779950" cy="779950"/>
          </a:xfrm>
          <a:prstGeom prst="rect">
            <a:avLst/>
          </a:prstGeom>
        </p:spPr>
      </p:pic>
      <p:graphicFrame>
        <p:nvGraphicFramePr>
          <p:cNvPr id="6" name="Table 6">
            <a:extLst>
              <a:ext uri="{FF2B5EF4-FFF2-40B4-BE49-F238E27FC236}">
                <a16:creationId xmlns:a16="http://schemas.microsoft.com/office/drawing/2014/main" id="{785801C8-4A1F-41BA-8A17-BAA067B9463E}"/>
              </a:ext>
            </a:extLst>
          </p:cNvPr>
          <p:cNvGraphicFramePr>
            <a:graphicFrameLocks noGrp="1"/>
          </p:cNvGraphicFramePr>
          <p:nvPr>
            <p:extLst>
              <p:ext uri="{D42A27DB-BD31-4B8C-83A1-F6EECF244321}">
                <p14:modId xmlns:p14="http://schemas.microsoft.com/office/powerpoint/2010/main" val="293793824"/>
              </p:ext>
            </p:extLst>
          </p:nvPr>
        </p:nvGraphicFramePr>
        <p:xfrm>
          <a:off x="7962932" y="1369279"/>
          <a:ext cx="3854457" cy="4475480"/>
        </p:xfrm>
        <a:graphic>
          <a:graphicData uri="http://schemas.openxmlformats.org/drawingml/2006/table">
            <a:tbl>
              <a:tblPr firstRow="1" bandRow="1">
                <a:tableStyleId>{5C22544A-7EE6-4342-B048-85BDC9FD1C3A}</a:tableStyleId>
              </a:tblPr>
              <a:tblGrid>
                <a:gridCol w="1922466">
                  <a:extLst>
                    <a:ext uri="{9D8B030D-6E8A-4147-A177-3AD203B41FA5}">
                      <a16:colId xmlns:a16="http://schemas.microsoft.com/office/drawing/2014/main" val="2852340921"/>
                    </a:ext>
                  </a:extLst>
                </a:gridCol>
                <a:gridCol w="1931991">
                  <a:extLst>
                    <a:ext uri="{9D8B030D-6E8A-4147-A177-3AD203B41FA5}">
                      <a16:colId xmlns:a16="http://schemas.microsoft.com/office/drawing/2014/main" val="2532079099"/>
                    </a:ext>
                  </a:extLst>
                </a:gridCol>
              </a:tblGrid>
              <a:tr h="370840">
                <a:tc gridSpan="2">
                  <a:txBody>
                    <a:bodyPr/>
                    <a:lstStyle/>
                    <a:p>
                      <a:r>
                        <a:rPr lang="en-US" sz="1800" dirty="0">
                          <a:latin typeface="+mj-lt"/>
                          <a:ea typeface="Cambria" panose="02040503050406030204" pitchFamily="18" charset="0"/>
                        </a:rPr>
                        <a:t>WHAT YOU WILL GET IN THE MAIL</a:t>
                      </a:r>
                    </a:p>
                  </a:txBody>
                  <a:tcPr/>
                </a:tc>
                <a:tc hMerge="1">
                  <a:txBody>
                    <a:bodyPr/>
                    <a:lstStyle/>
                    <a:p>
                      <a:endParaRPr lang="en-US" dirty="0"/>
                    </a:p>
                  </a:txBody>
                  <a:tcPr/>
                </a:tc>
                <a:extLst>
                  <a:ext uri="{0D108BD9-81ED-4DB2-BD59-A6C34878D82A}">
                    <a16:rowId xmlns:a16="http://schemas.microsoft.com/office/drawing/2014/main" val="2714512132"/>
                  </a:ext>
                </a:extLst>
              </a:tr>
              <a:tr h="370840">
                <a:tc>
                  <a:txBody>
                    <a:bodyPr/>
                    <a:lstStyle/>
                    <a:p>
                      <a:r>
                        <a:rPr lang="en-US" sz="1600" dirty="0">
                          <a:latin typeface="+mj-lt"/>
                          <a:ea typeface="Cambria" panose="02040503050406030204" pitchFamily="18" charset="0"/>
                        </a:rPr>
                        <a:t>On or between</a:t>
                      </a:r>
                    </a:p>
                  </a:txBody>
                  <a:tcPr>
                    <a:solidFill>
                      <a:schemeClr val="accent1">
                        <a:lumMod val="20000"/>
                        <a:lumOff val="80000"/>
                      </a:schemeClr>
                    </a:solidFill>
                  </a:tcPr>
                </a:tc>
                <a:tc>
                  <a:txBody>
                    <a:bodyPr/>
                    <a:lstStyle/>
                    <a:p>
                      <a:r>
                        <a:rPr lang="en-US" sz="1600" dirty="0">
                          <a:latin typeface="+mj-lt"/>
                          <a:ea typeface="Cambria" panose="02040503050406030204" pitchFamily="18" charset="0"/>
                        </a:rPr>
                        <a:t>You’ll receive:</a:t>
                      </a:r>
                    </a:p>
                  </a:txBody>
                  <a:tcPr>
                    <a:solidFill>
                      <a:schemeClr val="accent1">
                        <a:lumMod val="20000"/>
                        <a:lumOff val="80000"/>
                      </a:schemeClr>
                    </a:solidFill>
                  </a:tcPr>
                </a:tc>
                <a:extLst>
                  <a:ext uri="{0D108BD9-81ED-4DB2-BD59-A6C34878D82A}">
                    <a16:rowId xmlns:a16="http://schemas.microsoft.com/office/drawing/2014/main" val="2828479785"/>
                  </a:ext>
                </a:extLst>
              </a:tr>
              <a:tr h="370840">
                <a:tc>
                  <a:txBody>
                    <a:bodyPr/>
                    <a:lstStyle/>
                    <a:p>
                      <a:r>
                        <a:rPr lang="en-US" sz="1400" b="1" dirty="0">
                          <a:latin typeface="+mj-lt"/>
                          <a:ea typeface="Cambria" panose="02040503050406030204" pitchFamily="18" charset="0"/>
                        </a:rPr>
                        <a:t>March 12-20</a:t>
                      </a:r>
                    </a:p>
                  </a:txBody>
                  <a:tcPr>
                    <a:solidFill>
                      <a:schemeClr val="bg2">
                        <a:lumMod val="95000"/>
                      </a:schemeClr>
                    </a:solidFill>
                  </a:tcPr>
                </a:tc>
                <a:tc>
                  <a:txBody>
                    <a:bodyPr/>
                    <a:lstStyle/>
                    <a:p>
                      <a:r>
                        <a:rPr lang="en-US" sz="1400" dirty="0">
                          <a:latin typeface="+mj-lt"/>
                          <a:ea typeface="Cambria" panose="02040503050406030204" pitchFamily="18" charset="0"/>
                        </a:rPr>
                        <a:t>An invitation to respond online to the 2020 Census. (Some households will also get paper questionnaires.)</a:t>
                      </a:r>
                    </a:p>
                  </a:txBody>
                  <a:tcPr>
                    <a:solidFill>
                      <a:schemeClr val="bg2">
                        <a:lumMod val="95000"/>
                      </a:schemeClr>
                    </a:solidFill>
                  </a:tcPr>
                </a:tc>
                <a:extLst>
                  <a:ext uri="{0D108BD9-81ED-4DB2-BD59-A6C34878D82A}">
                    <a16:rowId xmlns:a16="http://schemas.microsoft.com/office/drawing/2014/main" val="2553914758"/>
                  </a:ext>
                </a:extLst>
              </a:tr>
              <a:tr h="370840">
                <a:tc>
                  <a:txBody>
                    <a:bodyPr/>
                    <a:lstStyle/>
                    <a:p>
                      <a:r>
                        <a:rPr lang="en-US" sz="1400" b="1" kern="1200" dirty="0">
                          <a:solidFill>
                            <a:schemeClr val="dk1"/>
                          </a:solidFill>
                          <a:latin typeface="+mj-lt"/>
                          <a:ea typeface="Cambria" panose="02040503050406030204" pitchFamily="18" charset="0"/>
                          <a:cs typeface="+mn-cs"/>
                        </a:rPr>
                        <a:t>March 16-24</a:t>
                      </a:r>
                    </a:p>
                  </a:txBody>
                  <a:tcPr>
                    <a:solidFill>
                      <a:schemeClr val="bg2">
                        <a:lumMod val="95000"/>
                      </a:schemeClr>
                    </a:solidFill>
                  </a:tcPr>
                </a:tc>
                <a:tc>
                  <a:txBody>
                    <a:bodyPr/>
                    <a:lstStyle/>
                    <a:p>
                      <a:r>
                        <a:rPr lang="en-US" sz="1400" kern="1200" dirty="0">
                          <a:solidFill>
                            <a:schemeClr val="dk1"/>
                          </a:solidFill>
                          <a:latin typeface="+mj-lt"/>
                          <a:ea typeface="Cambria" panose="02040503050406030204" pitchFamily="18" charset="0"/>
                          <a:cs typeface="+mn-cs"/>
                        </a:rPr>
                        <a:t>A reminder letter.</a:t>
                      </a:r>
                    </a:p>
                  </a:txBody>
                  <a:tcPr>
                    <a:solidFill>
                      <a:schemeClr val="bg2">
                        <a:lumMod val="95000"/>
                      </a:schemeClr>
                    </a:solidFill>
                  </a:tcPr>
                </a:tc>
                <a:extLst>
                  <a:ext uri="{0D108BD9-81ED-4DB2-BD59-A6C34878D82A}">
                    <a16:rowId xmlns:a16="http://schemas.microsoft.com/office/drawing/2014/main" val="1633797951"/>
                  </a:ext>
                </a:extLst>
              </a:tr>
              <a:tr h="370840">
                <a:tc gridSpan="2">
                  <a:txBody>
                    <a:bodyPr/>
                    <a:lstStyle/>
                    <a:p>
                      <a:r>
                        <a:rPr lang="en-US" sz="1600" b="1" kern="1200" dirty="0">
                          <a:solidFill>
                            <a:schemeClr val="dk1"/>
                          </a:solidFill>
                          <a:latin typeface="+mj-lt"/>
                          <a:ea typeface="Cambria" panose="02040503050406030204" pitchFamily="18" charset="0"/>
                          <a:cs typeface="+mn-cs"/>
                        </a:rPr>
                        <a:t>If you haven’t responded yet:</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402517799"/>
                  </a:ext>
                </a:extLst>
              </a:tr>
              <a:tr h="370840">
                <a:tc>
                  <a:txBody>
                    <a:bodyPr/>
                    <a:lstStyle/>
                    <a:p>
                      <a:r>
                        <a:rPr lang="en-US" sz="1400" b="1" kern="1200" dirty="0">
                          <a:solidFill>
                            <a:schemeClr val="dk1"/>
                          </a:solidFill>
                          <a:latin typeface="+mj-lt"/>
                          <a:ea typeface="Cambria" panose="02040503050406030204" pitchFamily="18" charset="0"/>
                          <a:cs typeface="+mn-cs"/>
                        </a:rPr>
                        <a:t>March 26-April 3</a:t>
                      </a:r>
                    </a:p>
                  </a:txBody>
                  <a:tcPr>
                    <a:solidFill>
                      <a:schemeClr val="bg2">
                        <a:lumMod val="95000"/>
                      </a:schemeClr>
                    </a:solidFill>
                  </a:tcPr>
                </a:tc>
                <a:tc>
                  <a:txBody>
                    <a:bodyPr/>
                    <a:lstStyle/>
                    <a:p>
                      <a:r>
                        <a:rPr lang="en-US" sz="1400" kern="1200" dirty="0">
                          <a:solidFill>
                            <a:schemeClr val="dk1"/>
                          </a:solidFill>
                          <a:latin typeface="+mj-lt"/>
                          <a:ea typeface="Cambria" panose="02040503050406030204" pitchFamily="18" charset="0"/>
                          <a:cs typeface="+mn-cs"/>
                        </a:rPr>
                        <a:t>A reminder postcard.</a:t>
                      </a:r>
                    </a:p>
                  </a:txBody>
                  <a:tcPr>
                    <a:solidFill>
                      <a:schemeClr val="bg2">
                        <a:lumMod val="95000"/>
                      </a:schemeClr>
                    </a:solidFill>
                  </a:tcPr>
                </a:tc>
                <a:extLst>
                  <a:ext uri="{0D108BD9-81ED-4DB2-BD59-A6C34878D82A}">
                    <a16:rowId xmlns:a16="http://schemas.microsoft.com/office/drawing/2014/main" val="1042148080"/>
                  </a:ext>
                </a:extLst>
              </a:tr>
              <a:tr h="370840">
                <a:tc>
                  <a:txBody>
                    <a:bodyPr/>
                    <a:lstStyle/>
                    <a:p>
                      <a:r>
                        <a:rPr lang="en-US" sz="1400" b="1" kern="1200" dirty="0">
                          <a:solidFill>
                            <a:schemeClr val="dk1"/>
                          </a:solidFill>
                          <a:latin typeface="+mj-lt"/>
                          <a:ea typeface="Cambria" panose="02040503050406030204" pitchFamily="18" charset="0"/>
                          <a:cs typeface="+mn-cs"/>
                        </a:rPr>
                        <a:t>April 8-16</a:t>
                      </a:r>
                    </a:p>
                  </a:txBody>
                  <a:tcPr>
                    <a:solidFill>
                      <a:schemeClr val="bg2">
                        <a:lumMod val="95000"/>
                      </a:schemeClr>
                    </a:solidFill>
                  </a:tcPr>
                </a:tc>
                <a:tc>
                  <a:txBody>
                    <a:bodyPr/>
                    <a:lstStyle/>
                    <a:p>
                      <a:r>
                        <a:rPr lang="en-US" sz="1400" kern="1200" dirty="0">
                          <a:solidFill>
                            <a:schemeClr val="dk1"/>
                          </a:solidFill>
                          <a:latin typeface="+mj-lt"/>
                          <a:ea typeface="Cambria" panose="02040503050406030204" pitchFamily="18" charset="0"/>
                          <a:cs typeface="+mn-cs"/>
                        </a:rPr>
                        <a:t>A reminder letter and paper questionnaire.</a:t>
                      </a:r>
                    </a:p>
                  </a:txBody>
                  <a:tcPr>
                    <a:solidFill>
                      <a:schemeClr val="bg2">
                        <a:lumMod val="95000"/>
                      </a:schemeClr>
                    </a:solidFill>
                  </a:tcPr>
                </a:tc>
                <a:extLst>
                  <a:ext uri="{0D108BD9-81ED-4DB2-BD59-A6C34878D82A}">
                    <a16:rowId xmlns:a16="http://schemas.microsoft.com/office/drawing/2014/main" val="2948149847"/>
                  </a:ext>
                </a:extLst>
              </a:tr>
              <a:tr h="370840">
                <a:tc>
                  <a:txBody>
                    <a:bodyPr/>
                    <a:lstStyle/>
                    <a:p>
                      <a:r>
                        <a:rPr lang="en-US" sz="1400" b="1" kern="1200" dirty="0">
                          <a:solidFill>
                            <a:schemeClr val="dk1"/>
                          </a:solidFill>
                          <a:latin typeface="+mj-lt"/>
                          <a:ea typeface="Cambria" panose="02040503050406030204" pitchFamily="18" charset="0"/>
                          <a:cs typeface="+mn-cs"/>
                        </a:rPr>
                        <a:t>April 20-27</a:t>
                      </a:r>
                    </a:p>
                  </a:txBody>
                  <a:tcPr>
                    <a:solidFill>
                      <a:schemeClr val="bg2">
                        <a:lumMod val="95000"/>
                      </a:schemeClr>
                    </a:solidFill>
                  </a:tcPr>
                </a:tc>
                <a:tc>
                  <a:txBody>
                    <a:bodyPr/>
                    <a:lstStyle/>
                    <a:p>
                      <a:r>
                        <a:rPr lang="en-US" sz="1400" kern="1200" dirty="0">
                          <a:solidFill>
                            <a:schemeClr val="dk1"/>
                          </a:solidFill>
                          <a:latin typeface="+mj-lt"/>
                          <a:ea typeface="Cambria" panose="02040503050406030204" pitchFamily="18" charset="0"/>
                          <a:cs typeface="+mn-cs"/>
                        </a:rPr>
                        <a:t>A final reminder postcard before we follow up in-person.</a:t>
                      </a:r>
                    </a:p>
                  </a:txBody>
                  <a:tcPr>
                    <a:solidFill>
                      <a:schemeClr val="bg2">
                        <a:lumMod val="95000"/>
                      </a:schemeClr>
                    </a:solidFill>
                  </a:tcPr>
                </a:tc>
                <a:extLst>
                  <a:ext uri="{0D108BD9-81ED-4DB2-BD59-A6C34878D82A}">
                    <a16:rowId xmlns:a16="http://schemas.microsoft.com/office/drawing/2014/main" val="2989414994"/>
                  </a:ext>
                </a:extLst>
              </a:tr>
            </a:tbl>
          </a:graphicData>
        </a:graphic>
      </p:graphicFrame>
      <p:sp>
        <p:nvSpPr>
          <p:cNvPr id="4" name="Slide Number Placeholder 3">
            <a:extLst>
              <a:ext uri="{FF2B5EF4-FFF2-40B4-BE49-F238E27FC236}">
                <a16:creationId xmlns:a16="http://schemas.microsoft.com/office/drawing/2014/main" id="{864AB96F-5DE4-422D-9271-9488DDB7A930}"/>
              </a:ext>
            </a:extLst>
          </p:cNvPr>
          <p:cNvSpPr>
            <a:spLocks noGrp="1"/>
          </p:cNvSpPr>
          <p:nvPr>
            <p:ph type="sldNum" sz="quarter" idx="12"/>
          </p:nvPr>
        </p:nvSpPr>
        <p:spPr/>
        <p:txBody>
          <a:bodyPr/>
          <a:lstStyle/>
          <a:p>
            <a:fld id="{93D80070-EB00-4B06-8FCB-37CDB7CA93A4}" type="slidenum">
              <a:rPr lang="en-US" smtClean="0"/>
              <a:t>6</a:t>
            </a:fld>
            <a:endParaRPr lang="en-US"/>
          </a:p>
        </p:txBody>
      </p:sp>
    </p:spTree>
    <p:extLst>
      <p:ext uri="{BB962C8B-B14F-4D97-AF65-F5344CB8AC3E}">
        <p14:creationId xmlns:p14="http://schemas.microsoft.com/office/powerpoint/2010/main" val="365599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E6A8-0845-40B9-87AB-C727D6766E4C}"/>
              </a:ext>
            </a:extLst>
          </p:cNvPr>
          <p:cNvSpPr>
            <a:spLocks noGrp="1"/>
          </p:cNvSpPr>
          <p:nvPr>
            <p:ph type="title"/>
          </p:nvPr>
        </p:nvSpPr>
        <p:spPr/>
        <p:txBody>
          <a:bodyPr/>
          <a:lstStyle/>
          <a:p>
            <a:r>
              <a:rPr lang="en-US" dirty="0"/>
              <a:t>Traditionally Undercounted Populations</a:t>
            </a:r>
          </a:p>
        </p:txBody>
      </p:sp>
      <p:sp>
        <p:nvSpPr>
          <p:cNvPr id="3" name="Content Placeholder 2">
            <a:extLst>
              <a:ext uri="{FF2B5EF4-FFF2-40B4-BE49-F238E27FC236}">
                <a16:creationId xmlns:a16="http://schemas.microsoft.com/office/drawing/2014/main" id="{99B3EB9E-031A-4CDD-BAE5-13BCD6100971}"/>
              </a:ext>
            </a:extLst>
          </p:cNvPr>
          <p:cNvSpPr>
            <a:spLocks noGrp="1"/>
          </p:cNvSpPr>
          <p:nvPr>
            <p:ph idx="1"/>
          </p:nvPr>
        </p:nvSpPr>
        <p:spPr/>
        <p:txBody>
          <a:bodyPr>
            <a:normAutofit/>
          </a:bodyPr>
          <a:lstStyle/>
          <a:p>
            <a:r>
              <a:rPr lang="en-US" dirty="0"/>
              <a:t>Low income</a:t>
            </a:r>
          </a:p>
          <a:p>
            <a:r>
              <a:rPr lang="en-US" dirty="0"/>
              <a:t>Rural</a:t>
            </a:r>
          </a:p>
          <a:p>
            <a:r>
              <a:rPr lang="en-US" dirty="0"/>
              <a:t>Renters/multifamily housing</a:t>
            </a:r>
          </a:p>
          <a:p>
            <a:r>
              <a:rPr lang="en-US" dirty="0"/>
              <a:t>Communities of color</a:t>
            </a:r>
          </a:p>
          <a:p>
            <a:r>
              <a:rPr lang="en-US" dirty="0"/>
              <a:t>Limited English proficiency</a:t>
            </a:r>
          </a:p>
          <a:p>
            <a:r>
              <a:rPr lang="en-US" dirty="0"/>
              <a:t>Children under 5 </a:t>
            </a:r>
          </a:p>
          <a:p>
            <a:r>
              <a:rPr lang="en-US" dirty="0"/>
              <a:t>Homeless</a:t>
            </a:r>
          </a:p>
          <a:p>
            <a:r>
              <a:rPr lang="en-US" dirty="0"/>
              <a:t>Older adults</a:t>
            </a:r>
          </a:p>
          <a:p>
            <a:r>
              <a:rPr lang="en-US" dirty="0"/>
              <a:t>People with disabilities </a:t>
            </a:r>
          </a:p>
        </p:txBody>
      </p:sp>
      <p:pic>
        <p:nvPicPr>
          <p:cNvPr id="4" name="Picture 3">
            <a:extLst>
              <a:ext uri="{FF2B5EF4-FFF2-40B4-BE49-F238E27FC236}">
                <a16:creationId xmlns:a16="http://schemas.microsoft.com/office/drawing/2014/main" id="{E785517F-B3EE-4E7F-9E22-61C36007DA5A}"/>
              </a:ext>
            </a:extLst>
          </p:cNvPr>
          <p:cNvPicPr>
            <a:picLocks noChangeAspect="1"/>
          </p:cNvPicPr>
          <p:nvPr/>
        </p:nvPicPr>
        <p:blipFill>
          <a:blip r:embed="rId3"/>
          <a:stretch>
            <a:fillRect/>
          </a:stretch>
        </p:blipFill>
        <p:spPr>
          <a:xfrm>
            <a:off x="5150985" y="1833770"/>
            <a:ext cx="7041015" cy="3190460"/>
          </a:xfrm>
          <a:prstGeom prst="rect">
            <a:avLst/>
          </a:prstGeom>
        </p:spPr>
      </p:pic>
      <p:sp>
        <p:nvSpPr>
          <p:cNvPr id="5" name="Slide Number Placeholder 4">
            <a:extLst>
              <a:ext uri="{FF2B5EF4-FFF2-40B4-BE49-F238E27FC236}">
                <a16:creationId xmlns:a16="http://schemas.microsoft.com/office/drawing/2014/main" id="{1A72C88D-8697-4A4C-B175-0C19E7BBE1A4}"/>
              </a:ext>
            </a:extLst>
          </p:cNvPr>
          <p:cNvSpPr>
            <a:spLocks noGrp="1"/>
          </p:cNvSpPr>
          <p:nvPr>
            <p:ph type="sldNum" sz="quarter" idx="12"/>
          </p:nvPr>
        </p:nvSpPr>
        <p:spPr/>
        <p:txBody>
          <a:bodyPr/>
          <a:lstStyle/>
          <a:p>
            <a:fld id="{93D80070-EB00-4B06-8FCB-37CDB7CA93A4}" type="slidenum">
              <a:rPr lang="en-US" smtClean="0"/>
              <a:t>7</a:t>
            </a:fld>
            <a:endParaRPr lang="en-US"/>
          </a:p>
        </p:txBody>
      </p:sp>
    </p:spTree>
    <p:extLst>
      <p:ext uri="{BB962C8B-B14F-4D97-AF65-F5344CB8AC3E}">
        <p14:creationId xmlns:p14="http://schemas.microsoft.com/office/powerpoint/2010/main" val="244582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403D-5372-418C-9C49-F2F5166E9061}"/>
              </a:ext>
            </a:extLst>
          </p:cNvPr>
          <p:cNvSpPr>
            <a:spLocks noGrp="1"/>
          </p:cNvSpPr>
          <p:nvPr>
            <p:ph type="title"/>
          </p:nvPr>
        </p:nvSpPr>
        <p:spPr/>
        <p:txBody>
          <a:bodyPr/>
          <a:lstStyle/>
          <a:p>
            <a:r>
              <a:rPr lang="en-US" dirty="0"/>
              <a:t>New in 2020</a:t>
            </a:r>
          </a:p>
        </p:txBody>
      </p:sp>
      <p:sp>
        <p:nvSpPr>
          <p:cNvPr id="3" name="Text Placeholder 2">
            <a:extLst>
              <a:ext uri="{FF2B5EF4-FFF2-40B4-BE49-F238E27FC236}">
                <a16:creationId xmlns:a16="http://schemas.microsoft.com/office/drawing/2014/main" id="{6B7D89BC-1CB1-47AC-BF94-79BB842E6972}"/>
              </a:ext>
            </a:extLst>
          </p:cNvPr>
          <p:cNvSpPr>
            <a:spLocks noGrp="1"/>
          </p:cNvSpPr>
          <p:nvPr>
            <p:ph type="body" idx="1"/>
          </p:nvPr>
        </p:nvSpPr>
        <p:spPr>
          <a:xfrm>
            <a:off x="839788" y="1681163"/>
            <a:ext cx="5157787" cy="421481"/>
          </a:xfrm>
        </p:spPr>
        <p:txBody>
          <a:bodyPr anchor="t"/>
          <a:lstStyle/>
          <a:p>
            <a:r>
              <a:rPr lang="en-US" dirty="0"/>
              <a:t>Considerations </a:t>
            </a:r>
          </a:p>
        </p:txBody>
      </p:sp>
      <p:sp>
        <p:nvSpPr>
          <p:cNvPr id="4" name="Content Placeholder 3">
            <a:extLst>
              <a:ext uri="{FF2B5EF4-FFF2-40B4-BE49-F238E27FC236}">
                <a16:creationId xmlns:a16="http://schemas.microsoft.com/office/drawing/2014/main" id="{D44DD02E-B85C-4F6A-8132-F2A8ECBAA264}"/>
              </a:ext>
            </a:extLst>
          </p:cNvPr>
          <p:cNvSpPr>
            <a:spLocks noGrp="1"/>
          </p:cNvSpPr>
          <p:nvPr>
            <p:ph sz="half" idx="2"/>
          </p:nvPr>
        </p:nvSpPr>
        <p:spPr>
          <a:xfrm>
            <a:off x="839788" y="2190044"/>
            <a:ext cx="5157787" cy="3999619"/>
          </a:xfrm>
        </p:spPr>
        <p:txBody>
          <a:bodyPr>
            <a:normAutofit/>
          </a:bodyPr>
          <a:lstStyle/>
          <a:p>
            <a:pPr>
              <a:lnSpc>
                <a:spcPct val="80000"/>
              </a:lnSpc>
            </a:pPr>
            <a:r>
              <a:rPr lang="en-US" sz="2200" dirty="0"/>
              <a:t>First high-tech Census</a:t>
            </a:r>
          </a:p>
          <a:p>
            <a:pPr>
              <a:lnSpc>
                <a:spcPct val="80000"/>
              </a:lnSpc>
            </a:pPr>
            <a:r>
              <a:rPr lang="en-US" sz="2200" dirty="0"/>
              <a:t>Fewer canvassers and limited outreach</a:t>
            </a:r>
          </a:p>
          <a:p>
            <a:pPr>
              <a:lnSpc>
                <a:spcPct val="80000"/>
              </a:lnSpc>
            </a:pPr>
            <a:r>
              <a:rPr lang="en-US" sz="2200" dirty="0"/>
              <a:t>Rural communities face multiple barriers</a:t>
            </a:r>
          </a:p>
          <a:p>
            <a:pPr marL="685800" lvl="2">
              <a:lnSpc>
                <a:spcPct val="80000"/>
              </a:lnSpc>
            </a:pPr>
            <a:r>
              <a:rPr lang="en-US" sz="1800" dirty="0"/>
              <a:t>Broadband</a:t>
            </a:r>
          </a:p>
          <a:p>
            <a:pPr marL="685800" lvl="2">
              <a:lnSpc>
                <a:spcPct val="80000"/>
              </a:lnSpc>
            </a:pPr>
            <a:r>
              <a:rPr lang="en-US" sz="1800" dirty="0"/>
              <a:t>Canvassing difficulties</a:t>
            </a:r>
          </a:p>
          <a:p>
            <a:pPr marL="685800" lvl="2">
              <a:lnSpc>
                <a:spcPct val="80000"/>
              </a:lnSpc>
            </a:pPr>
            <a:r>
              <a:rPr lang="en-US" sz="1800" dirty="0"/>
              <a:t>P.O. Box usage</a:t>
            </a:r>
          </a:p>
          <a:p>
            <a:endParaRPr lang="en-US" sz="2400" dirty="0"/>
          </a:p>
        </p:txBody>
      </p:sp>
      <p:sp>
        <p:nvSpPr>
          <p:cNvPr id="5" name="Text Placeholder 4">
            <a:extLst>
              <a:ext uri="{FF2B5EF4-FFF2-40B4-BE49-F238E27FC236}">
                <a16:creationId xmlns:a16="http://schemas.microsoft.com/office/drawing/2014/main" id="{39196470-39AC-417D-B62D-0B984D7BC6E0}"/>
              </a:ext>
            </a:extLst>
          </p:cNvPr>
          <p:cNvSpPr>
            <a:spLocks noGrp="1"/>
          </p:cNvSpPr>
          <p:nvPr>
            <p:ph type="body" sz="quarter" idx="3"/>
          </p:nvPr>
        </p:nvSpPr>
        <p:spPr>
          <a:xfrm>
            <a:off x="6440424" y="1681163"/>
            <a:ext cx="5183188" cy="421481"/>
          </a:xfrm>
        </p:spPr>
        <p:txBody>
          <a:bodyPr anchor="t"/>
          <a:lstStyle/>
          <a:p>
            <a:r>
              <a:rPr lang="en-US" dirty="0"/>
              <a:t>Opportunities </a:t>
            </a:r>
          </a:p>
        </p:txBody>
      </p:sp>
      <p:sp>
        <p:nvSpPr>
          <p:cNvPr id="6" name="Content Placeholder 5">
            <a:extLst>
              <a:ext uri="{FF2B5EF4-FFF2-40B4-BE49-F238E27FC236}">
                <a16:creationId xmlns:a16="http://schemas.microsoft.com/office/drawing/2014/main" id="{87064618-6323-41A1-B8AC-FE761BE270B1}"/>
              </a:ext>
            </a:extLst>
          </p:cNvPr>
          <p:cNvSpPr>
            <a:spLocks noGrp="1"/>
          </p:cNvSpPr>
          <p:nvPr>
            <p:ph sz="quarter" idx="4"/>
          </p:nvPr>
        </p:nvSpPr>
        <p:spPr>
          <a:xfrm>
            <a:off x="6440424" y="2190044"/>
            <a:ext cx="5183188" cy="3999619"/>
          </a:xfrm>
        </p:spPr>
        <p:txBody>
          <a:bodyPr>
            <a:normAutofit/>
          </a:bodyPr>
          <a:lstStyle/>
          <a:p>
            <a:pPr>
              <a:lnSpc>
                <a:spcPct val="80000"/>
              </a:lnSpc>
            </a:pPr>
            <a:r>
              <a:rPr lang="en-US" sz="2200" dirty="0"/>
              <a:t>Some households with limited internet access or older adults will get the Census questions by mail or hand-delivered to their home. </a:t>
            </a:r>
          </a:p>
          <a:p>
            <a:pPr>
              <a:lnSpc>
                <a:spcPct val="80000"/>
              </a:lnSpc>
            </a:pPr>
            <a:r>
              <a:rPr lang="en-US" sz="2200" dirty="0"/>
              <a:t>The Census will be available online and by phone in 13 languages. The paper version for mailing will be available in English and Spanish.</a:t>
            </a:r>
          </a:p>
          <a:p>
            <a:endParaRPr lang="en-US" sz="2400" dirty="0"/>
          </a:p>
        </p:txBody>
      </p:sp>
      <p:cxnSp>
        <p:nvCxnSpPr>
          <p:cNvPr id="14" name="Straight Connector 13">
            <a:extLst>
              <a:ext uri="{FF2B5EF4-FFF2-40B4-BE49-F238E27FC236}">
                <a16:creationId xmlns:a16="http://schemas.microsoft.com/office/drawing/2014/main" id="{66E18BCD-6A28-4A8A-9A33-DF0EB4106ADE}"/>
              </a:ext>
            </a:extLst>
          </p:cNvPr>
          <p:cNvCxnSpPr/>
          <p:nvPr/>
        </p:nvCxnSpPr>
        <p:spPr>
          <a:xfrm>
            <a:off x="6114514" y="2102644"/>
            <a:ext cx="0" cy="32239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4AC03B3D-541D-4B88-AE9C-A309C92665C9}"/>
              </a:ext>
            </a:extLst>
          </p:cNvPr>
          <p:cNvSpPr>
            <a:spLocks noGrp="1"/>
          </p:cNvSpPr>
          <p:nvPr>
            <p:ph type="sldNum" sz="quarter" idx="12"/>
          </p:nvPr>
        </p:nvSpPr>
        <p:spPr/>
        <p:txBody>
          <a:bodyPr/>
          <a:lstStyle/>
          <a:p>
            <a:fld id="{93D80070-EB00-4B06-8FCB-37CDB7CA93A4}" type="slidenum">
              <a:rPr lang="en-US" smtClean="0"/>
              <a:t>8</a:t>
            </a:fld>
            <a:endParaRPr lang="en-US"/>
          </a:p>
        </p:txBody>
      </p:sp>
    </p:spTree>
    <p:extLst>
      <p:ext uri="{BB962C8B-B14F-4D97-AF65-F5344CB8AC3E}">
        <p14:creationId xmlns:p14="http://schemas.microsoft.com/office/powerpoint/2010/main" val="11830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BE36-8DC6-4881-81C3-E86108D653EA}"/>
              </a:ext>
            </a:extLst>
          </p:cNvPr>
          <p:cNvSpPr>
            <a:spLocks noGrp="1"/>
          </p:cNvSpPr>
          <p:nvPr>
            <p:ph type="title"/>
          </p:nvPr>
        </p:nvSpPr>
        <p:spPr/>
        <p:txBody>
          <a:bodyPr/>
          <a:lstStyle/>
          <a:p>
            <a:r>
              <a:rPr lang="en-US" dirty="0"/>
              <a:t>What’s Happening in </a:t>
            </a:r>
            <a:r>
              <a:rPr lang="en-US" dirty="0">
                <a:highlight>
                  <a:srgbClr val="FFFF00"/>
                </a:highlight>
              </a:rPr>
              <a:t>Insert Community</a:t>
            </a:r>
          </a:p>
        </p:txBody>
      </p:sp>
      <p:sp>
        <p:nvSpPr>
          <p:cNvPr id="3" name="Content Placeholder 2">
            <a:extLst>
              <a:ext uri="{FF2B5EF4-FFF2-40B4-BE49-F238E27FC236}">
                <a16:creationId xmlns:a16="http://schemas.microsoft.com/office/drawing/2014/main" id="{5A4E440C-32F0-4496-B7A3-B377E0B73624}"/>
              </a:ext>
            </a:extLst>
          </p:cNvPr>
          <p:cNvSpPr>
            <a:spLocks noGrp="1"/>
          </p:cNvSpPr>
          <p:nvPr>
            <p:ph idx="1"/>
          </p:nvPr>
        </p:nvSpPr>
        <p:spPr>
          <a:xfrm>
            <a:off x="838200" y="1825625"/>
            <a:ext cx="5950907" cy="4351338"/>
          </a:xfrm>
        </p:spPr>
        <p:txBody>
          <a:bodyPr/>
          <a:lstStyle/>
          <a:p>
            <a:r>
              <a:rPr lang="en-US" i="1" dirty="0">
                <a:highlight>
                  <a:srgbClr val="FFFF00"/>
                </a:highlight>
              </a:rPr>
              <a:t>Include information about your efforts to get out the count in your community.</a:t>
            </a:r>
          </a:p>
          <a:p>
            <a:r>
              <a:rPr lang="en-US" i="1" dirty="0">
                <a:highlight>
                  <a:srgbClr val="FFFF00"/>
                </a:highlight>
              </a:rPr>
              <a:t>Invite people to get involved in your efforts. Give them simple and easy steps!</a:t>
            </a:r>
          </a:p>
        </p:txBody>
      </p:sp>
      <p:pic>
        <p:nvPicPr>
          <p:cNvPr id="4" name="Picture 3" descr="A group of people posing for a photo in front of a sign&#10;&#10;Description automatically generated">
            <a:extLst>
              <a:ext uri="{FF2B5EF4-FFF2-40B4-BE49-F238E27FC236}">
                <a16:creationId xmlns:a16="http://schemas.microsoft.com/office/drawing/2014/main" id="{05A6C811-FB8D-43EF-945F-6FFA09752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012" y="1825625"/>
            <a:ext cx="3954864" cy="3954864"/>
          </a:xfrm>
          <a:prstGeom prst="rect">
            <a:avLst/>
          </a:prstGeom>
        </p:spPr>
      </p:pic>
      <p:sp>
        <p:nvSpPr>
          <p:cNvPr id="5" name="Slide Number Placeholder 4">
            <a:extLst>
              <a:ext uri="{FF2B5EF4-FFF2-40B4-BE49-F238E27FC236}">
                <a16:creationId xmlns:a16="http://schemas.microsoft.com/office/drawing/2014/main" id="{860E9A90-CE34-4B6C-ACED-131023D3071B}"/>
              </a:ext>
            </a:extLst>
          </p:cNvPr>
          <p:cNvSpPr>
            <a:spLocks noGrp="1"/>
          </p:cNvSpPr>
          <p:nvPr>
            <p:ph type="sldNum" sz="quarter" idx="12"/>
          </p:nvPr>
        </p:nvSpPr>
        <p:spPr/>
        <p:txBody>
          <a:bodyPr/>
          <a:lstStyle/>
          <a:p>
            <a:fld id="{93D80070-EB00-4B06-8FCB-37CDB7CA93A4}" type="slidenum">
              <a:rPr lang="en-US" smtClean="0"/>
              <a:t>9</a:t>
            </a:fld>
            <a:endParaRPr lang="en-US"/>
          </a:p>
        </p:txBody>
      </p:sp>
    </p:spTree>
    <p:extLst>
      <p:ext uri="{BB962C8B-B14F-4D97-AF65-F5344CB8AC3E}">
        <p14:creationId xmlns:p14="http://schemas.microsoft.com/office/powerpoint/2010/main" val="2344317488"/>
      </p:ext>
    </p:extLst>
  </p:cSld>
  <p:clrMapOvr>
    <a:masterClrMapping/>
  </p:clrMapOvr>
</p:sld>
</file>

<file path=ppt/theme/theme1.xml><?xml version="1.0" encoding="utf-8"?>
<a:theme xmlns:a="http://schemas.openxmlformats.org/drawingml/2006/main" name="Office Theme">
  <a:themeElements>
    <a:clrScheme name="MFH">
      <a:dk1>
        <a:sysClr val="windowText" lastClr="000000"/>
      </a:dk1>
      <a:lt1>
        <a:srgbClr val="FFFFFF"/>
      </a:lt1>
      <a:dk2>
        <a:srgbClr val="16465A"/>
      </a:dk2>
      <a:lt2>
        <a:srgbClr val="FFFFFF"/>
      </a:lt2>
      <a:accent1>
        <a:srgbClr val="59BEC9"/>
      </a:accent1>
      <a:accent2>
        <a:srgbClr val="FFC72C"/>
      </a:accent2>
      <a:accent3>
        <a:srgbClr val="C0DF16"/>
      </a:accent3>
      <a:accent4>
        <a:srgbClr val="888B8D"/>
      </a:accent4>
      <a:accent5>
        <a:srgbClr val="E44838"/>
      </a:accent5>
      <a:accent6>
        <a:srgbClr val="16465A"/>
      </a:accent6>
      <a:hlink>
        <a:srgbClr val="59BEC9"/>
      </a:hlink>
      <a:folHlink>
        <a:srgbClr val="FFC72C"/>
      </a:folHlink>
    </a:clrScheme>
    <a:fontScheme name="Custom 6">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1902</Words>
  <Application>Microsoft Office PowerPoint</Application>
  <PresentationFormat>Widescreen</PresentationFormat>
  <Paragraphs>164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Trebuchet MS</vt:lpstr>
      <vt:lpstr>Office Theme</vt:lpstr>
      <vt:lpstr>2020 Census: Who is Counted?</vt:lpstr>
      <vt:lpstr>Why it Matters to Missouri</vt:lpstr>
      <vt:lpstr>Why it Matters to You</vt:lpstr>
      <vt:lpstr>Missourians Rely on Federal Dollars</vt:lpstr>
      <vt:lpstr>2020 Census: Missouri Counts</vt:lpstr>
      <vt:lpstr>The Details</vt:lpstr>
      <vt:lpstr>Traditionally Undercounted Populations</vt:lpstr>
      <vt:lpstr>New in 2020</vt:lpstr>
      <vt:lpstr>What’s Happening in Insert Community</vt:lpstr>
      <vt:lpstr>What’s Happening Statewide </vt:lpstr>
      <vt:lpstr>Learn More &amp; Get the Word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Counts: 2020 Census</dc:title>
  <dc:creator>Hodes, Caitlin</dc:creator>
  <cp:lastModifiedBy>Landers, Angela</cp:lastModifiedBy>
  <cp:revision>47</cp:revision>
  <dcterms:created xsi:type="dcterms:W3CDTF">2019-12-11T13:56:08Z</dcterms:created>
  <dcterms:modified xsi:type="dcterms:W3CDTF">2020-02-27T14:43:47Z</dcterms:modified>
</cp:coreProperties>
</file>