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7" r:id="rId5"/>
  </p:sldIdLst>
  <p:sldSz cx="7543800" cy="9829800"/>
  <p:notesSz cx="6858000" cy="9144000"/>
  <p:defaultTextStyle>
    <a:defPPr>
      <a:defRPr lang="en-US"/>
    </a:defPPr>
    <a:lvl1pPr marL="0" algn="l" defTabSz="890900" rtl="0" eaLnBrk="1" latinLnBrk="0" hangingPunct="1">
      <a:defRPr sz="1754" kern="1200">
        <a:solidFill>
          <a:schemeClr val="tx1"/>
        </a:solidFill>
        <a:latin typeface="+mn-lt"/>
        <a:ea typeface="+mn-ea"/>
        <a:cs typeface="+mn-cs"/>
      </a:defRPr>
    </a:lvl1pPr>
    <a:lvl2pPr marL="445450" algn="l" defTabSz="890900" rtl="0" eaLnBrk="1" latinLnBrk="0" hangingPunct="1">
      <a:defRPr sz="1754" kern="1200">
        <a:solidFill>
          <a:schemeClr val="tx1"/>
        </a:solidFill>
        <a:latin typeface="+mn-lt"/>
        <a:ea typeface="+mn-ea"/>
        <a:cs typeface="+mn-cs"/>
      </a:defRPr>
    </a:lvl2pPr>
    <a:lvl3pPr marL="890900" algn="l" defTabSz="890900" rtl="0" eaLnBrk="1" latinLnBrk="0" hangingPunct="1">
      <a:defRPr sz="1754" kern="1200">
        <a:solidFill>
          <a:schemeClr val="tx1"/>
        </a:solidFill>
        <a:latin typeface="+mn-lt"/>
        <a:ea typeface="+mn-ea"/>
        <a:cs typeface="+mn-cs"/>
      </a:defRPr>
    </a:lvl3pPr>
    <a:lvl4pPr marL="1336350" algn="l" defTabSz="890900" rtl="0" eaLnBrk="1" latinLnBrk="0" hangingPunct="1">
      <a:defRPr sz="1754" kern="1200">
        <a:solidFill>
          <a:schemeClr val="tx1"/>
        </a:solidFill>
        <a:latin typeface="+mn-lt"/>
        <a:ea typeface="+mn-ea"/>
        <a:cs typeface="+mn-cs"/>
      </a:defRPr>
    </a:lvl4pPr>
    <a:lvl5pPr marL="1781800" algn="l" defTabSz="890900" rtl="0" eaLnBrk="1" latinLnBrk="0" hangingPunct="1">
      <a:defRPr sz="1754" kern="1200">
        <a:solidFill>
          <a:schemeClr val="tx1"/>
        </a:solidFill>
        <a:latin typeface="+mn-lt"/>
        <a:ea typeface="+mn-ea"/>
        <a:cs typeface="+mn-cs"/>
      </a:defRPr>
    </a:lvl5pPr>
    <a:lvl6pPr marL="2227250" algn="l" defTabSz="890900" rtl="0" eaLnBrk="1" latinLnBrk="0" hangingPunct="1">
      <a:defRPr sz="1754" kern="1200">
        <a:solidFill>
          <a:schemeClr val="tx1"/>
        </a:solidFill>
        <a:latin typeface="+mn-lt"/>
        <a:ea typeface="+mn-ea"/>
        <a:cs typeface="+mn-cs"/>
      </a:defRPr>
    </a:lvl6pPr>
    <a:lvl7pPr marL="2672700" algn="l" defTabSz="890900" rtl="0" eaLnBrk="1" latinLnBrk="0" hangingPunct="1">
      <a:defRPr sz="1754" kern="1200">
        <a:solidFill>
          <a:schemeClr val="tx1"/>
        </a:solidFill>
        <a:latin typeface="+mn-lt"/>
        <a:ea typeface="+mn-ea"/>
        <a:cs typeface="+mn-cs"/>
      </a:defRPr>
    </a:lvl7pPr>
    <a:lvl8pPr marL="3118150" algn="l" defTabSz="890900" rtl="0" eaLnBrk="1" latinLnBrk="0" hangingPunct="1">
      <a:defRPr sz="1754" kern="1200">
        <a:solidFill>
          <a:schemeClr val="tx1"/>
        </a:solidFill>
        <a:latin typeface="+mn-lt"/>
        <a:ea typeface="+mn-ea"/>
        <a:cs typeface="+mn-cs"/>
      </a:defRPr>
    </a:lvl8pPr>
    <a:lvl9pPr marL="3563600" algn="l" defTabSz="890900" rtl="0" eaLnBrk="1" latinLnBrk="0" hangingPunct="1">
      <a:defRPr sz="17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e Webb" initials="DW" lastIdx="7" clrIdx="0">
    <p:extLst>
      <p:ext uri="{19B8F6BF-5375-455C-9EA6-DF929625EA0E}">
        <p15:presenceInfo xmlns:p15="http://schemas.microsoft.com/office/powerpoint/2012/main" userId="20dc823cd6f1b32b" providerId="Windows Live"/>
      </p:ext>
    </p:extLst>
  </p:cmAuthor>
  <p:cmAuthor id="2" name="Lisa" initials="L" lastIdx="1" clrIdx="1">
    <p:extLst>
      <p:ext uri="{19B8F6BF-5375-455C-9EA6-DF929625EA0E}">
        <p15:presenceInfo xmlns:p15="http://schemas.microsoft.com/office/powerpoint/2012/main" userId="Lisa" providerId="None"/>
      </p:ext>
    </p:extLst>
  </p:cmAuthor>
  <p:cmAuthor id="3" name="Nancy Kelley" initials="NK" lastIdx="2" clrIdx="2">
    <p:extLst>
      <p:ext uri="{19B8F6BF-5375-455C-9EA6-DF929625EA0E}">
        <p15:presenceInfo xmlns:p15="http://schemas.microsoft.com/office/powerpoint/2012/main" userId="S::nkelley@mffh.org::dfbee1cc-3311-4346-b0f8-7c8dbaef1866" providerId="AD"/>
      </p:ext>
    </p:extLst>
  </p:cmAuthor>
  <p:cmAuthor id="4" name="Saralyn Erwin" initials="SE" lastIdx="1" clrIdx="3">
    <p:extLst>
      <p:ext uri="{19B8F6BF-5375-455C-9EA6-DF929625EA0E}">
        <p15:presenceInfo xmlns:p15="http://schemas.microsoft.com/office/powerpoint/2012/main" userId="S::serwin@nmhcinc.org::f7c27636-bb60-4e8f-b591-43d1566230bd" providerId="AD"/>
      </p:ext>
    </p:extLst>
  </p:cmAuthor>
  <p:cmAuthor id="5" name="Diane Webb" initials="DW [2]" lastIdx="1" clrIdx="4">
    <p:extLst>
      <p:ext uri="{19B8F6BF-5375-455C-9EA6-DF929625EA0E}">
        <p15:presenceInfo xmlns:p15="http://schemas.microsoft.com/office/powerpoint/2012/main" userId="Diane Webb" providerId="None"/>
      </p:ext>
    </p:extLst>
  </p:cmAuthor>
  <p:cmAuthor id="6" name="Candra Johnson" initials="CJ" lastIdx="6" clrIdx="5">
    <p:extLst>
      <p:ext uri="{19B8F6BF-5375-455C-9EA6-DF929625EA0E}">
        <p15:presenceInfo xmlns:p15="http://schemas.microsoft.com/office/powerpoint/2012/main" userId="Candra Joh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B96"/>
    <a:srgbClr val="A5DC45"/>
    <a:srgbClr val="E85270"/>
    <a:srgbClr val="FFFFFF"/>
    <a:srgbClr val="E5EFAC"/>
    <a:srgbClr val="BFD730"/>
    <a:srgbClr val="82931D"/>
    <a:srgbClr val="198F8F"/>
    <a:srgbClr val="E2A304"/>
    <a:srgbClr val="EAA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0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without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B68133C-E3B5-4C03-9A79-D8BDFAFC6CF1}"/>
              </a:ext>
            </a:extLst>
          </p:cNvPr>
          <p:cNvSpPr/>
          <p:nvPr userDrawn="1"/>
        </p:nvSpPr>
        <p:spPr>
          <a:xfrm>
            <a:off x="0" y="-1"/>
            <a:ext cx="7543800" cy="211661"/>
          </a:xfrm>
          <a:prstGeom prst="rect">
            <a:avLst/>
          </a:prstGeom>
          <a:solidFill>
            <a:srgbClr val="E852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Text Placeholder 31">
            <a:extLst>
              <a:ext uri="{FF2B5EF4-FFF2-40B4-BE49-F238E27FC236}">
                <a16:creationId xmlns:a16="http://schemas.microsoft.com/office/drawing/2014/main" id="{024BB04E-1570-4EED-BF90-271701118A96}"/>
              </a:ext>
            </a:extLst>
          </p:cNvPr>
          <p:cNvSpPr txBox="1">
            <a:spLocks/>
          </p:cNvSpPr>
          <p:nvPr userDrawn="1"/>
        </p:nvSpPr>
        <p:spPr>
          <a:xfrm>
            <a:off x="453277" y="1598788"/>
            <a:ext cx="4315737" cy="810063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Medicaid expanded to change the income rules, which raised the amount of money you can make and qualify. </a:t>
            </a:r>
            <a:r>
              <a:rPr lang="en-US" sz="1200" b="1" dirty="0"/>
              <a:t>This means more adults, including parents and those without children, qualify for free or low-cost health insurance through Missouri Medicaid (called MO HealthNet).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DC36B0-680F-412C-AACB-18882B3AC3C7}"/>
              </a:ext>
            </a:extLst>
          </p:cNvPr>
          <p:cNvSpPr txBox="1"/>
          <p:nvPr userDrawn="1"/>
        </p:nvSpPr>
        <p:spPr>
          <a:xfrm>
            <a:off x="453278" y="624233"/>
            <a:ext cx="4828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E8527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Ways </a:t>
            </a:r>
            <a:r>
              <a:rPr lang="en-US" sz="2800" dirty="0">
                <a:solidFill>
                  <a:srgbClr val="E8527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to apply for </a:t>
            </a:r>
            <a:br>
              <a:rPr lang="en-US" sz="2800" dirty="0">
                <a:solidFill>
                  <a:srgbClr val="E8527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</a:br>
            <a:r>
              <a:rPr lang="en-US" sz="2800" dirty="0">
                <a:solidFill>
                  <a:srgbClr val="E8527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Medicaid in Missouri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079EC8-A6D8-4279-AD29-79555B8236CB}"/>
              </a:ext>
            </a:extLst>
          </p:cNvPr>
          <p:cNvSpPr txBox="1"/>
          <p:nvPr userDrawn="1"/>
        </p:nvSpPr>
        <p:spPr>
          <a:xfrm>
            <a:off x="376803" y="3036170"/>
            <a:ext cx="6640721" cy="632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8527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To see if you or other family members qualify, apply through the Missouri Family Support Division (FSD) in one of these ways: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3447674-858D-4070-A47F-CEFBC6BF9BAA}"/>
              </a:ext>
            </a:extLst>
          </p:cNvPr>
          <p:cNvSpPr/>
          <p:nvPr userDrawn="1"/>
        </p:nvSpPr>
        <p:spPr>
          <a:xfrm>
            <a:off x="0" y="212937"/>
            <a:ext cx="7543800" cy="45719"/>
          </a:xfrm>
          <a:prstGeom prst="rect">
            <a:avLst/>
          </a:prstGeom>
          <a:solidFill>
            <a:srgbClr val="CCEB96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A2A02C5-04C8-4432-86E3-C2B99AA32E34}"/>
              </a:ext>
            </a:extLst>
          </p:cNvPr>
          <p:cNvSpPr/>
          <p:nvPr userDrawn="1"/>
        </p:nvSpPr>
        <p:spPr>
          <a:xfrm>
            <a:off x="5613453" y="4380438"/>
            <a:ext cx="1733907" cy="1733907"/>
          </a:xfrm>
          <a:prstGeom prst="ellipse">
            <a:avLst/>
          </a:prstGeom>
          <a:solidFill>
            <a:srgbClr val="A5DC45">
              <a:alpha val="50196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7A5845A-9C8B-4C17-84A8-FDEA5669080D}"/>
              </a:ext>
            </a:extLst>
          </p:cNvPr>
          <p:cNvSpPr/>
          <p:nvPr userDrawn="1"/>
        </p:nvSpPr>
        <p:spPr>
          <a:xfrm>
            <a:off x="5160215" y="3924015"/>
            <a:ext cx="1096475" cy="1096475"/>
          </a:xfrm>
          <a:prstGeom prst="ellipse">
            <a:avLst/>
          </a:prstGeom>
          <a:solidFill>
            <a:schemeClr val="bg2">
              <a:lumMod val="95000"/>
              <a:alpha val="50196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9CFCFA1F-8B0C-43B9-BE1E-7D6EBEF5627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732" y="5430683"/>
            <a:ext cx="770585" cy="770585"/>
          </a:xfrm>
          <a:prstGeom prst="rect">
            <a:avLst/>
          </a:prstGeom>
        </p:spPr>
      </p:pic>
      <p:sp>
        <p:nvSpPr>
          <p:cNvPr id="53" name="Picture Placeholder 25">
            <a:extLst>
              <a:ext uri="{FF2B5EF4-FFF2-40B4-BE49-F238E27FC236}">
                <a16:creationId xmlns:a16="http://schemas.microsoft.com/office/drawing/2014/main" id="{7B9E055A-B7DF-4537-9908-F995BDA306B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7747" y="347194"/>
            <a:ext cx="2208121" cy="2986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Published September 2021</a:t>
            </a:r>
          </a:p>
        </p:txBody>
      </p:sp>
      <p:sp>
        <p:nvSpPr>
          <p:cNvPr id="54" name="Text Placeholder 29">
            <a:extLst>
              <a:ext uri="{FF2B5EF4-FFF2-40B4-BE49-F238E27FC236}">
                <a16:creationId xmlns:a16="http://schemas.microsoft.com/office/drawing/2014/main" id="{7E14F655-8EEA-4C8E-953B-C127B669CC10}"/>
              </a:ext>
            </a:extLst>
          </p:cNvPr>
          <p:cNvSpPr txBox="1">
            <a:spLocks/>
          </p:cNvSpPr>
          <p:nvPr userDrawn="1"/>
        </p:nvSpPr>
        <p:spPr>
          <a:xfrm>
            <a:off x="1314075" y="3785582"/>
            <a:ext cx="3294485" cy="454380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700" dirty="0"/>
              <a:t>Online at: </a:t>
            </a:r>
            <a:br>
              <a:rPr lang="en-US" sz="1700" dirty="0"/>
            </a:br>
            <a:r>
              <a:rPr lang="en-US" sz="1700" b="1" dirty="0">
                <a:solidFill>
                  <a:srgbClr val="E85270"/>
                </a:solidFill>
              </a:rPr>
              <a:t>mydss.mo.gov</a:t>
            </a:r>
          </a:p>
          <a:p>
            <a:pPr marL="377190" lvl="1" indent="0">
              <a:lnSpc>
                <a:spcPct val="100000"/>
              </a:lnSpc>
              <a:spcAft>
                <a:spcPts val="900"/>
              </a:spcAft>
              <a:buNone/>
            </a:pP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57" name="Text Placeholder 29">
            <a:extLst>
              <a:ext uri="{FF2B5EF4-FFF2-40B4-BE49-F238E27FC236}">
                <a16:creationId xmlns:a16="http://schemas.microsoft.com/office/drawing/2014/main" id="{68606DF2-C85F-4D9C-86F2-FA624BB496C3}"/>
              </a:ext>
            </a:extLst>
          </p:cNvPr>
          <p:cNvSpPr txBox="1">
            <a:spLocks/>
          </p:cNvSpPr>
          <p:nvPr userDrawn="1"/>
        </p:nvSpPr>
        <p:spPr>
          <a:xfrm>
            <a:off x="1314075" y="5443912"/>
            <a:ext cx="4586850" cy="1169551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buNone/>
            </a:pPr>
            <a:r>
              <a:rPr lang="en-US" sz="1700" dirty="0">
                <a:solidFill>
                  <a:schemeClr val="tx1"/>
                </a:solidFill>
              </a:rPr>
              <a:t>By mail with a paper application – send to:</a:t>
            </a:r>
          </a:p>
          <a:p>
            <a:pPr marL="0" lvl="0" indent="-188595">
              <a:lnSpc>
                <a:spcPct val="100000"/>
              </a:lnSpc>
              <a:buNone/>
            </a:pPr>
            <a:r>
              <a:rPr lang="en-US" sz="1420" b="1" dirty="0">
                <a:solidFill>
                  <a:srgbClr val="E85270"/>
                </a:solidFill>
              </a:rPr>
              <a:t>Family Support Division</a:t>
            </a:r>
          </a:p>
          <a:p>
            <a:pPr marL="0" lvl="0" indent="-18859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20" dirty="0">
                <a:solidFill>
                  <a:srgbClr val="E85270"/>
                </a:solidFill>
              </a:rPr>
              <a:t>615 E. 13</a:t>
            </a:r>
            <a:r>
              <a:rPr lang="en-US" sz="1420" baseline="30000" dirty="0">
                <a:solidFill>
                  <a:srgbClr val="E85270"/>
                </a:solidFill>
              </a:rPr>
              <a:t>th</a:t>
            </a:r>
            <a:r>
              <a:rPr lang="en-US" sz="1420" dirty="0">
                <a:solidFill>
                  <a:srgbClr val="E85270"/>
                </a:solidFill>
              </a:rPr>
              <a:t> St.</a:t>
            </a:r>
          </a:p>
          <a:p>
            <a:pPr marL="0" lvl="0" indent="-18859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20" dirty="0">
                <a:solidFill>
                  <a:srgbClr val="E85270"/>
                </a:solidFill>
              </a:rPr>
              <a:t>Kansas City, MO 64106</a:t>
            </a:r>
          </a:p>
        </p:txBody>
      </p:sp>
      <p:sp>
        <p:nvSpPr>
          <p:cNvPr id="58" name="Text Placeholder 29">
            <a:extLst>
              <a:ext uri="{FF2B5EF4-FFF2-40B4-BE49-F238E27FC236}">
                <a16:creationId xmlns:a16="http://schemas.microsoft.com/office/drawing/2014/main" id="{8D222F0F-9F98-4CB1-B6F3-D98CE844A663}"/>
              </a:ext>
            </a:extLst>
          </p:cNvPr>
          <p:cNvSpPr txBox="1">
            <a:spLocks/>
          </p:cNvSpPr>
          <p:nvPr userDrawn="1"/>
        </p:nvSpPr>
        <p:spPr>
          <a:xfrm>
            <a:off x="1314075" y="4644858"/>
            <a:ext cx="4254539" cy="603980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sz="1700" dirty="0"/>
              <a:t>By phone with the FSD Call Center at: </a:t>
            </a:r>
            <a:r>
              <a:rPr lang="en-US" sz="1700" b="1" dirty="0">
                <a:solidFill>
                  <a:srgbClr val="E85270"/>
                </a:solidFill>
              </a:rPr>
              <a:t>855-373-4636</a:t>
            </a:r>
            <a:r>
              <a:rPr lang="en-US" sz="1700" b="1" dirty="0"/>
              <a:t> </a:t>
            </a:r>
            <a:r>
              <a:rPr lang="en-US" sz="1700" dirty="0"/>
              <a:t>or </a:t>
            </a:r>
            <a:r>
              <a:rPr lang="en-US" sz="1700" b="1" dirty="0">
                <a:solidFill>
                  <a:srgbClr val="E85270"/>
                </a:solidFill>
              </a:rPr>
              <a:t>855-373-9994</a:t>
            </a:r>
            <a:endParaRPr lang="en-US" sz="1700" dirty="0">
              <a:solidFill>
                <a:srgbClr val="E85270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18C3E1B-93D1-4742-847E-B602A579408E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69014" y="771769"/>
            <a:ext cx="2210344" cy="2210344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2646A3D-929C-4EAE-91B6-2F96E0059494}"/>
              </a:ext>
            </a:extLst>
          </p:cNvPr>
          <p:cNvPicPr>
            <a:picLocks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2067" y="3772155"/>
            <a:ext cx="661795" cy="66179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3C4AC3C9-37BE-448B-9A44-5C65B3747FBB}"/>
              </a:ext>
            </a:extLst>
          </p:cNvPr>
          <p:cNvPicPr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0029" y="4564676"/>
            <a:ext cx="714150" cy="71415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854EE0B3-3791-4C38-A5B8-7B91777B1999}"/>
              </a:ext>
            </a:extLst>
          </p:cNvPr>
          <p:cNvSpPr/>
          <p:nvPr userDrawn="1"/>
        </p:nvSpPr>
        <p:spPr>
          <a:xfrm>
            <a:off x="0" y="7393370"/>
            <a:ext cx="7543800" cy="1515376"/>
          </a:xfrm>
          <a:prstGeom prst="rect">
            <a:avLst/>
          </a:prstGeom>
          <a:solidFill>
            <a:srgbClr val="CCEB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5"/>
          </a:p>
        </p:txBody>
      </p:sp>
      <p:sp>
        <p:nvSpPr>
          <p:cNvPr id="61" name="Text Placeholder 31">
            <a:extLst>
              <a:ext uri="{FF2B5EF4-FFF2-40B4-BE49-F238E27FC236}">
                <a16:creationId xmlns:a16="http://schemas.microsoft.com/office/drawing/2014/main" id="{B1B2791B-51EB-4427-A449-CE7C4E04742E}"/>
              </a:ext>
            </a:extLst>
          </p:cNvPr>
          <p:cNvSpPr txBox="1">
            <a:spLocks/>
          </p:cNvSpPr>
          <p:nvPr userDrawn="1"/>
        </p:nvSpPr>
        <p:spPr>
          <a:xfrm>
            <a:off x="459211" y="7686990"/>
            <a:ext cx="6349225" cy="481630"/>
          </a:xfrm>
          <a:prstGeom prst="rect">
            <a:avLst/>
          </a:prstGeom>
        </p:spPr>
        <p:txBody>
          <a:bodyPr numCol="1"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None/>
            </a:pPr>
            <a:r>
              <a:rPr lang="en-US" sz="2000" dirty="0"/>
              <a:t>To get free help to apply for Medicaid in Missouri: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D20C987-D621-44AA-A8B8-73DEB9A92E08}"/>
              </a:ext>
            </a:extLst>
          </p:cNvPr>
          <p:cNvSpPr/>
          <p:nvPr userDrawn="1"/>
        </p:nvSpPr>
        <p:spPr>
          <a:xfrm>
            <a:off x="6818205" y="6963777"/>
            <a:ext cx="683412" cy="683412"/>
          </a:xfrm>
          <a:prstGeom prst="ellipse">
            <a:avLst/>
          </a:prstGeom>
          <a:solidFill>
            <a:srgbClr val="E8527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B7E0367-4A75-48EC-8244-BE010831F352}"/>
              </a:ext>
            </a:extLst>
          </p:cNvPr>
          <p:cNvSpPr/>
          <p:nvPr userDrawn="1"/>
        </p:nvSpPr>
        <p:spPr>
          <a:xfrm>
            <a:off x="6808436" y="7423659"/>
            <a:ext cx="351475" cy="351475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7FB419B-3F74-4BFD-B416-A93DCB04EDC6}"/>
              </a:ext>
            </a:extLst>
          </p:cNvPr>
          <p:cNvSpPr/>
          <p:nvPr userDrawn="1"/>
        </p:nvSpPr>
        <p:spPr>
          <a:xfrm>
            <a:off x="496884" y="7148929"/>
            <a:ext cx="1436691" cy="481630"/>
          </a:xfrm>
          <a:prstGeom prst="rect">
            <a:avLst/>
          </a:prstGeom>
          <a:solidFill>
            <a:srgbClr val="E8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/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Get help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EC6EF3A-6532-4B8E-AD00-0346CDFDDAC2}"/>
              </a:ext>
            </a:extLst>
          </p:cNvPr>
          <p:cNvCxnSpPr>
            <a:cxnSpLocks/>
          </p:cNvCxnSpPr>
          <p:nvPr userDrawn="1"/>
        </p:nvCxnSpPr>
        <p:spPr>
          <a:xfrm>
            <a:off x="488732" y="7033955"/>
            <a:ext cx="1435608" cy="0"/>
          </a:xfrm>
          <a:prstGeom prst="line">
            <a:avLst/>
          </a:prstGeom>
          <a:ln w="28575">
            <a:solidFill>
              <a:srgbClr val="CCE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icture Placeholder 18">
            <a:extLst>
              <a:ext uri="{FF2B5EF4-FFF2-40B4-BE49-F238E27FC236}">
                <a16:creationId xmlns:a16="http://schemas.microsoft.com/office/drawing/2014/main" id="{BAD71F29-1BD4-4D47-B38E-8841668B473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45715" y="9143450"/>
            <a:ext cx="1714500" cy="4476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[Insert logo here]</a:t>
            </a:r>
          </a:p>
        </p:txBody>
      </p:sp>
      <p:sp>
        <p:nvSpPr>
          <p:cNvPr id="67" name="Picture Placeholder 18">
            <a:extLst>
              <a:ext uri="{FF2B5EF4-FFF2-40B4-BE49-F238E27FC236}">
                <a16:creationId xmlns:a16="http://schemas.microsoft.com/office/drawing/2014/main" id="{72FC3715-905F-4F79-87A9-6656774FEF7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549294" y="9143449"/>
            <a:ext cx="1714500" cy="4476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[Insert logo here]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CCC317A-2430-4F05-8E9B-BD3521E4C37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0103" y="8430159"/>
            <a:ext cx="2768334" cy="3361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phone number here]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8CA9BE2-AFED-4491-867E-2EA35FB45336}"/>
              </a:ext>
            </a:extLst>
          </p:cNvPr>
          <p:cNvSpPr txBox="1"/>
          <p:nvPr userDrawn="1"/>
        </p:nvSpPr>
        <p:spPr>
          <a:xfrm>
            <a:off x="5788668" y="4842125"/>
            <a:ext cx="182196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>
              <a:spcBef>
                <a:spcPts val="1200"/>
              </a:spcBef>
              <a:spcAft>
                <a:spcPts val="1200"/>
              </a:spcAft>
            </a:pPr>
            <a:r>
              <a:rPr lang="en-US" sz="1200" dirty="0"/>
              <a:t>You can apply </a:t>
            </a:r>
            <a:br>
              <a:rPr lang="en-US" sz="1200" dirty="0"/>
            </a:br>
            <a:r>
              <a:rPr lang="en-US" sz="1200" dirty="0"/>
              <a:t>for Medicaid any </a:t>
            </a:r>
            <a:br>
              <a:rPr lang="en-US" sz="1200" dirty="0"/>
            </a:br>
            <a:r>
              <a:rPr lang="en-US" sz="1200" dirty="0"/>
              <a:t>time of year – </a:t>
            </a:r>
            <a:br>
              <a:rPr lang="en-US" sz="1200" dirty="0"/>
            </a:br>
            <a:r>
              <a:rPr lang="en-US" sz="1200" dirty="0"/>
              <a:t>there isn’t </a:t>
            </a:r>
            <a:br>
              <a:rPr lang="en-US" sz="1200" dirty="0"/>
            </a:br>
            <a:r>
              <a:rPr lang="en-US" sz="1200" dirty="0"/>
              <a:t>a deadline!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8C83BB5-BB2D-4A70-89F6-1F707CDD4A38}"/>
              </a:ext>
            </a:extLst>
          </p:cNvPr>
          <p:cNvSpPr txBox="1">
            <a:spLocks/>
          </p:cNvSpPr>
          <p:nvPr userDrawn="1"/>
        </p:nvSpPr>
        <p:spPr>
          <a:xfrm>
            <a:off x="1100220" y="8148857"/>
            <a:ext cx="1942979" cy="467214"/>
          </a:xfrm>
          <a:prstGeom prst="rect">
            <a:avLst/>
          </a:prstGeom>
        </p:spPr>
        <p:txBody>
          <a:bodyPr vert="horz" lIns="80682" tIns="40341" rIns="80682" bIns="40341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600" dirty="0"/>
              <a:t>Talk with the front desk staff today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370C789A-E1C2-4D06-9111-980E11F444FA}"/>
              </a:ext>
            </a:extLst>
          </p:cNvPr>
          <p:cNvSpPr txBox="1">
            <a:spLocks/>
          </p:cNvSpPr>
          <p:nvPr userDrawn="1"/>
        </p:nvSpPr>
        <p:spPr>
          <a:xfrm>
            <a:off x="4054834" y="8152596"/>
            <a:ext cx="2213672" cy="260465"/>
          </a:xfrm>
          <a:prstGeom prst="rect">
            <a:avLst/>
          </a:prstGeom>
        </p:spPr>
        <p:txBody>
          <a:bodyPr vert="horz" lIns="80682" tIns="40341" rIns="80682" bIns="40341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600" dirty="0"/>
              <a:t>Call us at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4EC5D35-4F85-48D5-A83D-5D351A0A003F}"/>
              </a:ext>
            </a:extLst>
          </p:cNvPr>
          <p:cNvPicPr>
            <a:picLocks/>
          </p:cNvPicPr>
          <p:nvPr userDrawn="1"/>
        </p:nvPicPr>
        <p:blipFill rotWithShape="1">
          <a:blip r:embed="rId10"/>
          <a:srcRect l="20963" r="19117"/>
          <a:stretch/>
        </p:blipFill>
        <p:spPr>
          <a:xfrm>
            <a:off x="3597157" y="8091304"/>
            <a:ext cx="423138" cy="72757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5FD7DD3-2E95-414D-9F91-5B8E443EB811}"/>
              </a:ext>
            </a:extLst>
          </p:cNvPr>
          <p:cNvPicPr>
            <a:picLocks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23164" y="8148857"/>
            <a:ext cx="552975" cy="56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3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27142" y="9134445"/>
            <a:ext cx="29845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Powered by </a:t>
            </a:r>
          </a:p>
          <a:p>
            <a:pPr algn="l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Missouri Foundation for Health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C7794C-9556-4577-99E6-AF84E4C567A3}"/>
              </a:ext>
            </a:extLst>
          </p:cNvPr>
          <p:cNvCxnSpPr/>
          <p:nvPr userDrawn="1"/>
        </p:nvCxnSpPr>
        <p:spPr>
          <a:xfrm>
            <a:off x="2964287" y="9229090"/>
            <a:ext cx="0" cy="3048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59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8AA37B5-EF8C-429A-8780-D7E583AD009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94ADFF-1DE5-43A5-92D3-358F41D544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FFA9B6C-FF81-4353-9987-94A58FD8FD2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81749-EE73-480C-B1E7-4247BAC002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1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plate theme colors">
      <a:dk1>
        <a:srgbClr val="000000"/>
      </a:dk1>
      <a:lt1>
        <a:sysClr val="window" lastClr="FFFFFF"/>
      </a:lt1>
      <a:dk2>
        <a:srgbClr val="545454"/>
      </a:dk2>
      <a:lt2>
        <a:srgbClr val="FFFFFF"/>
      </a:lt2>
      <a:accent1>
        <a:srgbClr val="6BC2BF"/>
      </a:accent1>
      <a:accent2>
        <a:srgbClr val="BFD730"/>
      </a:accent2>
      <a:accent3>
        <a:srgbClr val="FBC12C"/>
      </a:accent3>
      <a:accent4>
        <a:srgbClr val="198F8F"/>
      </a:accent4>
      <a:accent5>
        <a:srgbClr val="82931D"/>
      </a:accent5>
      <a:accent6>
        <a:srgbClr val="E2AC00"/>
      </a:accent6>
      <a:hlink>
        <a:srgbClr val="198F8F"/>
      </a:hlink>
      <a:folHlink>
        <a:srgbClr val="82931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32CF2F1-CD30-4D86-BF86-19651AA0C00D}">
  <we:reference id="wa104381063" version="1.0.0.1" store="en-US" storeType="OMEX"/>
  <we:alternateReferences>
    <we:reference id="wa104381063" version="1.0.0.1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13f482b-4bc7-412f-883f-0a8208fa9dc7" xsi:nil="true"/>
    <PublishingExpirationDate xmlns="http://schemas.microsoft.com/sharepoint/v3" xsi:nil="true"/>
    <PublishingStartDate xmlns="http://schemas.microsoft.com/sharepoint/v3" xsi:nil="true"/>
    <Date xmlns="313f482b-4bc7-412f-883f-0a8208fa9d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E06EB548AA546B718451878B9BCC7" ma:contentTypeVersion="19" ma:contentTypeDescription="Create a new document." ma:contentTypeScope="" ma:versionID="95bf735d4129289c293c0b6b581baa36">
  <xsd:schema xmlns:xsd="http://www.w3.org/2001/XMLSchema" xmlns:xs="http://www.w3.org/2001/XMLSchema" xmlns:p="http://schemas.microsoft.com/office/2006/metadata/properties" xmlns:ns1="http://schemas.microsoft.com/sharepoint/v3" xmlns:ns2="d6ae5b8f-0881-466d-be1e-dbd07d215ad7" xmlns:ns3="313f482b-4bc7-412f-883f-0a8208fa9dc7" targetNamespace="http://schemas.microsoft.com/office/2006/metadata/properties" ma:root="true" ma:fieldsID="f4ed953838653682eeca6a955f3bae22" ns1:_="" ns2:_="" ns3:_="">
    <xsd:import namespace="http://schemas.microsoft.com/sharepoint/v3"/>
    <xsd:import namespace="d6ae5b8f-0881-466d-be1e-dbd07d215ad7"/>
    <xsd:import namespace="313f482b-4bc7-412f-883f-0a8208fa9d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Date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5b8f-0881-466d-be1e-dbd07d215a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f482b-4bc7-412f-883f-0a8208fa9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Date" ma:index="19" nillable="true" ma:displayName="Date" ma:format="DateOnly" ma:internalName="Date">
      <xsd:simpleType>
        <xsd:restriction base="dms:DateTime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31B8C9-3361-48F0-8DC3-57AACA067C07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sharepoint/v3"/>
    <ds:schemaRef ds:uri="d6ae5b8f-0881-466d-be1e-dbd07d215ad7"/>
    <ds:schemaRef ds:uri="313f482b-4bc7-412f-883f-0a8208fa9dc7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E7B4F97-D10E-4F71-95A1-EF2B872AEA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CBBAED-71C8-49CB-B893-452370D8A5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ae5b8f-0881-466d-be1e-dbd07d215ad7"/>
    <ds:schemaRef ds:uri="313f482b-4bc7-412f-883f-0a8208fa9d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Roboto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Candra Johnson</dc:creator>
  <cp:lastModifiedBy>Nancy Kelley</cp:lastModifiedBy>
  <cp:revision>20</cp:revision>
  <dcterms:created xsi:type="dcterms:W3CDTF">2021-03-25T20:30:11Z</dcterms:created>
  <dcterms:modified xsi:type="dcterms:W3CDTF">2021-10-25T19:02:51Z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0x01010062AE06EB548AA546B718451878B9BCC7</vt:lpwstr>
  </property>
</Properties>
</file>