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9" r:id="rId5"/>
    <p:sldId id="258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ndra Johnson" initials="CJ" lastIdx="11" clrIdx="0">
    <p:extLst>
      <p:ext uri="{19B8F6BF-5375-455C-9EA6-DF929625EA0E}">
        <p15:presenceInfo xmlns:p15="http://schemas.microsoft.com/office/powerpoint/2012/main" userId="S::cjohnson@healthliteracy.media::60645380-4b5f-45e7-a595-eeef65d4767b" providerId="AD"/>
      </p:ext>
    </p:extLst>
  </p:cmAuthor>
  <p:cmAuthor id="2" name="Lisa Cary" initials="LC" lastIdx="5" clrIdx="1">
    <p:extLst>
      <p:ext uri="{19B8F6BF-5375-455C-9EA6-DF929625EA0E}">
        <p15:presenceInfo xmlns:p15="http://schemas.microsoft.com/office/powerpoint/2012/main" userId="S::lcary@healthliteracy.media::344303b7-d470-4259-90c7-a66056dec358" providerId="AD"/>
      </p:ext>
    </p:extLst>
  </p:cmAuthor>
  <p:cmAuthor id="3" name="Diane Webb" initials="DW" lastIdx="3" clrIdx="2">
    <p:extLst>
      <p:ext uri="{19B8F6BF-5375-455C-9EA6-DF929625EA0E}">
        <p15:presenceInfo xmlns:p15="http://schemas.microsoft.com/office/powerpoint/2012/main" userId="Diane Webb" providerId="None"/>
      </p:ext>
    </p:extLst>
  </p:cmAuthor>
  <p:cmAuthor id="4" name="Daniel Waxler" initials="DW" lastIdx="5" clrIdx="3">
    <p:extLst>
      <p:ext uri="{19B8F6BF-5375-455C-9EA6-DF929625EA0E}">
        <p15:presenceInfo xmlns:p15="http://schemas.microsoft.com/office/powerpoint/2012/main" userId="S::dwaxler@mffh.org::22379d51-02bf-4deb-8bc8-cc92a3fbc64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5270"/>
    <a:srgbClr val="FFFCE5"/>
    <a:srgbClr val="6B2EBD"/>
    <a:srgbClr val="E1D3F4"/>
    <a:srgbClr val="CCEB96"/>
    <a:srgbClr val="CDEBEA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78DF5C-AA2A-4CAF-B5C4-4F2D1E42AE79}" v="21" dt="2021-09-03T23:54:39.844"/>
  </p1510:revLst>
</p1510:revInfo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6" autoAdjust="0"/>
    <p:restoredTop sz="94660"/>
  </p:normalViewPr>
  <p:slideViewPr>
    <p:cSldViewPr snapToGrid="0">
      <p:cViewPr varScale="1">
        <p:scale>
          <a:sx n="58" d="100"/>
          <a:sy n="5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ane Webb" userId="d061399d-ee6d-44b3-80ed-2b8f0ae64a24" providerId="ADAL" clId="{ED3D82A7-E673-4CA0-B84F-CDAA3196C746}"/>
    <pc:docChg chg="custSel modSld modMainMaster">
      <pc:chgData name="Diane Webb" userId="d061399d-ee6d-44b3-80ed-2b8f0ae64a24" providerId="ADAL" clId="{ED3D82A7-E673-4CA0-B84F-CDAA3196C746}" dt="2021-08-26T15:19:42.544" v="41" actId="1036"/>
      <pc:docMkLst>
        <pc:docMk/>
      </pc:docMkLst>
      <pc:sldChg chg="addSp delSp modSp mod">
        <pc:chgData name="Diane Webb" userId="d061399d-ee6d-44b3-80ed-2b8f0ae64a24" providerId="ADAL" clId="{ED3D82A7-E673-4CA0-B84F-CDAA3196C746}" dt="2021-08-26T15:19:42.544" v="41" actId="1036"/>
        <pc:sldMkLst>
          <pc:docMk/>
          <pc:sldMk cId="2287145460" sldId="259"/>
        </pc:sldMkLst>
        <pc:spChg chg="add del mod">
          <ac:chgData name="Diane Webb" userId="d061399d-ee6d-44b3-80ed-2b8f0ae64a24" providerId="ADAL" clId="{ED3D82A7-E673-4CA0-B84F-CDAA3196C746}" dt="2021-08-26T15:19:37.860" v="22" actId="478"/>
          <ac:spMkLst>
            <pc:docMk/>
            <pc:sldMk cId="2287145460" sldId="259"/>
            <ac:spMk id="2" creationId="{8CFD11C8-288D-4832-874A-7A6951F8F1FC}"/>
          </ac:spMkLst>
        </pc:spChg>
        <pc:spChg chg="add del mod">
          <ac:chgData name="Diane Webb" userId="d061399d-ee6d-44b3-80ed-2b8f0ae64a24" providerId="ADAL" clId="{ED3D82A7-E673-4CA0-B84F-CDAA3196C746}" dt="2021-08-26T15:19:37.860" v="22" actId="478"/>
          <ac:spMkLst>
            <pc:docMk/>
            <pc:sldMk cId="2287145460" sldId="259"/>
            <ac:spMk id="3" creationId="{B0FEE89C-DA40-4A73-83D4-C3F917BAD62A}"/>
          </ac:spMkLst>
        </pc:spChg>
        <pc:spChg chg="add mod">
          <ac:chgData name="Diane Webb" userId="d061399d-ee6d-44b3-80ed-2b8f0ae64a24" providerId="ADAL" clId="{ED3D82A7-E673-4CA0-B84F-CDAA3196C746}" dt="2021-08-26T15:19:42.544" v="41" actId="1036"/>
          <ac:spMkLst>
            <pc:docMk/>
            <pc:sldMk cId="2287145460" sldId="259"/>
            <ac:spMk id="4" creationId="{678902C0-DB54-488A-87AE-175B17AA5962}"/>
          </ac:spMkLst>
        </pc:spChg>
        <pc:spChg chg="add mod">
          <ac:chgData name="Diane Webb" userId="d061399d-ee6d-44b3-80ed-2b8f0ae64a24" providerId="ADAL" clId="{ED3D82A7-E673-4CA0-B84F-CDAA3196C746}" dt="2021-08-26T15:19:42.544" v="41" actId="1036"/>
          <ac:spMkLst>
            <pc:docMk/>
            <pc:sldMk cId="2287145460" sldId="259"/>
            <ac:spMk id="5" creationId="{C6DCB441-8FA4-47DE-8D5A-E952A89D3F41}"/>
          </ac:spMkLst>
        </pc:spChg>
      </pc:sldChg>
      <pc:sldMasterChg chg="modSldLayout">
        <pc:chgData name="Diane Webb" userId="d061399d-ee6d-44b3-80ed-2b8f0ae64a24" providerId="ADAL" clId="{ED3D82A7-E673-4CA0-B84F-CDAA3196C746}" dt="2021-08-26T15:18:18.129" v="2" actId="20577"/>
        <pc:sldMasterMkLst>
          <pc:docMk/>
          <pc:sldMasterMk cId="2189979415" sldId="2147483684"/>
        </pc:sldMasterMkLst>
        <pc:sldLayoutChg chg="addSp modSp">
          <pc:chgData name="Diane Webb" userId="d061399d-ee6d-44b3-80ed-2b8f0ae64a24" providerId="ADAL" clId="{ED3D82A7-E673-4CA0-B84F-CDAA3196C746}" dt="2021-08-26T15:17:03.398" v="0"/>
          <pc:sldLayoutMkLst>
            <pc:docMk/>
            <pc:sldMasterMk cId="2189979415" sldId="2147483684"/>
            <pc:sldLayoutMk cId="265027288" sldId="2147483687"/>
          </pc:sldLayoutMkLst>
          <pc:spChg chg="add mod">
            <ac:chgData name="Diane Webb" userId="d061399d-ee6d-44b3-80ed-2b8f0ae64a24" providerId="ADAL" clId="{ED3D82A7-E673-4CA0-B84F-CDAA3196C746}" dt="2021-08-26T15:17:03.398" v="0"/>
            <ac:spMkLst>
              <pc:docMk/>
              <pc:sldMasterMk cId="2189979415" sldId="2147483684"/>
              <pc:sldLayoutMk cId="265027288" sldId="2147483687"/>
              <ac:spMk id="17" creationId="{3A539863-7A7D-49FF-99F9-BDC727D7CB4D}"/>
            </ac:spMkLst>
          </pc:spChg>
        </pc:sldLayoutChg>
        <pc:sldLayoutChg chg="modSp mod">
          <pc:chgData name="Diane Webb" userId="d061399d-ee6d-44b3-80ed-2b8f0ae64a24" providerId="ADAL" clId="{ED3D82A7-E673-4CA0-B84F-CDAA3196C746}" dt="2021-08-26T15:18:18.129" v="2" actId="20577"/>
          <pc:sldLayoutMkLst>
            <pc:docMk/>
            <pc:sldMasterMk cId="2189979415" sldId="2147483684"/>
            <pc:sldLayoutMk cId="657151696" sldId="2147483688"/>
          </pc:sldLayoutMkLst>
          <pc:graphicFrameChg chg="modGraphic">
            <ac:chgData name="Diane Webb" userId="d061399d-ee6d-44b3-80ed-2b8f0ae64a24" providerId="ADAL" clId="{ED3D82A7-E673-4CA0-B84F-CDAA3196C746}" dt="2021-08-26T15:18:18.129" v="2" actId="20577"/>
            <ac:graphicFrameMkLst>
              <pc:docMk/>
              <pc:sldMasterMk cId="2189979415" sldId="2147483684"/>
              <pc:sldLayoutMk cId="657151696" sldId="2147483688"/>
              <ac:graphicFrameMk id="5" creationId="{DB6C93BA-213E-413D-8302-33F686BBF511}"/>
            </ac:graphicFrameMkLst>
          </pc:graphicFrameChg>
        </pc:sldLayoutChg>
      </pc:sldMasterChg>
    </pc:docChg>
  </pc:docChgLst>
  <pc:docChgLst>
    <pc:chgData name="Candra Johnson" userId="60645380-4b5f-45e7-a595-eeef65d4767b" providerId="ADAL" clId="{0A78DF5C-AA2A-4CAF-B5C4-4F2D1E42AE79}"/>
    <pc:docChg chg="custSel modSld modMainMaster">
      <pc:chgData name="Candra Johnson" userId="60645380-4b5f-45e7-a595-eeef65d4767b" providerId="ADAL" clId="{0A78DF5C-AA2A-4CAF-B5C4-4F2D1E42AE79}" dt="2021-09-03T23:55:06.387" v="30" actId="1592"/>
      <pc:docMkLst>
        <pc:docMk/>
      </pc:docMkLst>
      <pc:sldChg chg="addSp modSp mod delCm chgLayout">
        <pc:chgData name="Candra Johnson" userId="60645380-4b5f-45e7-a595-eeef65d4767b" providerId="ADAL" clId="{0A78DF5C-AA2A-4CAF-B5C4-4F2D1E42AE79}" dt="2021-09-03T23:55:06.387" v="30" actId="1592"/>
        <pc:sldMkLst>
          <pc:docMk/>
          <pc:sldMk cId="3435944661" sldId="258"/>
        </pc:sldMkLst>
        <pc:spChg chg="add mod">
          <ac:chgData name="Candra Johnson" userId="60645380-4b5f-45e7-a595-eeef65d4767b" providerId="ADAL" clId="{0A78DF5C-AA2A-4CAF-B5C4-4F2D1E42AE79}" dt="2021-09-03T23:54:48.490" v="29" actId="6264"/>
          <ac:spMkLst>
            <pc:docMk/>
            <pc:sldMk cId="3435944661" sldId="258"/>
            <ac:spMk id="2" creationId="{6F9572A6-A30D-48E3-A9E6-8902E1BD533E}"/>
          </ac:spMkLst>
        </pc:spChg>
        <pc:spChg chg="add mod">
          <ac:chgData name="Candra Johnson" userId="60645380-4b5f-45e7-a595-eeef65d4767b" providerId="ADAL" clId="{0A78DF5C-AA2A-4CAF-B5C4-4F2D1E42AE79}" dt="2021-09-03T23:54:48.490" v="29" actId="6264"/>
          <ac:spMkLst>
            <pc:docMk/>
            <pc:sldMk cId="3435944661" sldId="258"/>
            <ac:spMk id="3" creationId="{D5A6D5AC-E633-477F-9AAB-D20E193A542A}"/>
          </ac:spMkLst>
        </pc:spChg>
      </pc:sldChg>
      <pc:sldMasterChg chg="modSldLayout">
        <pc:chgData name="Candra Johnson" userId="60645380-4b5f-45e7-a595-eeef65d4767b" providerId="ADAL" clId="{0A78DF5C-AA2A-4CAF-B5C4-4F2D1E42AE79}" dt="2021-09-03T23:54:39.844" v="28"/>
        <pc:sldMasterMkLst>
          <pc:docMk/>
          <pc:sldMasterMk cId="2189979415" sldId="2147483684"/>
        </pc:sldMasterMkLst>
        <pc:sldLayoutChg chg="addSp delSp modSp mod">
          <pc:chgData name="Candra Johnson" userId="60645380-4b5f-45e7-a595-eeef65d4767b" providerId="ADAL" clId="{0A78DF5C-AA2A-4CAF-B5C4-4F2D1E42AE79}" dt="2021-09-03T23:54:39.844" v="28"/>
          <pc:sldLayoutMkLst>
            <pc:docMk/>
            <pc:sldMasterMk cId="2189979415" sldId="2147483684"/>
            <pc:sldLayoutMk cId="657151696" sldId="2147483688"/>
          </pc:sldLayoutMkLst>
          <pc:spChg chg="add del">
            <ac:chgData name="Candra Johnson" userId="60645380-4b5f-45e7-a595-eeef65d4767b" providerId="ADAL" clId="{0A78DF5C-AA2A-4CAF-B5C4-4F2D1E42AE79}" dt="2021-09-03T23:52:28.359" v="1" actId="11529"/>
            <ac:spMkLst>
              <pc:docMk/>
              <pc:sldMasterMk cId="2189979415" sldId="2147483684"/>
              <pc:sldLayoutMk cId="657151696" sldId="2147483688"/>
              <ac:spMk id="2" creationId="{E9CE8263-377A-4B4B-B0F2-35E05AA29D32}"/>
            </ac:spMkLst>
          </pc:spChg>
          <pc:spChg chg="add del mod">
            <ac:chgData name="Candra Johnson" userId="60645380-4b5f-45e7-a595-eeef65d4767b" providerId="ADAL" clId="{0A78DF5C-AA2A-4CAF-B5C4-4F2D1E42AE79}" dt="2021-09-03T23:52:31.461" v="2" actId="478"/>
            <ac:spMkLst>
              <pc:docMk/>
              <pc:sldMasterMk cId="2189979415" sldId="2147483684"/>
              <pc:sldLayoutMk cId="657151696" sldId="2147483688"/>
              <ac:spMk id="3" creationId="{3AC39704-DB45-4AE3-8BF2-1C97DAACF75A}"/>
            </ac:spMkLst>
          </pc:spChg>
          <pc:spChg chg="add del">
            <ac:chgData name="Candra Johnson" userId="60645380-4b5f-45e7-a595-eeef65d4767b" providerId="ADAL" clId="{0A78DF5C-AA2A-4CAF-B5C4-4F2D1E42AE79}" dt="2021-09-03T23:52:43.014" v="3" actId="11529"/>
            <ac:spMkLst>
              <pc:docMk/>
              <pc:sldMasterMk cId="2189979415" sldId="2147483684"/>
              <pc:sldLayoutMk cId="657151696" sldId="2147483688"/>
              <ac:spMk id="12" creationId="{69F6095C-900B-4B78-87D4-9E0582E73D06}"/>
            </ac:spMkLst>
          </pc:spChg>
          <pc:spChg chg="add del mod">
            <ac:chgData name="Candra Johnson" userId="60645380-4b5f-45e7-a595-eeef65d4767b" providerId="ADAL" clId="{0A78DF5C-AA2A-4CAF-B5C4-4F2D1E42AE79}" dt="2021-09-03T23:54:34.876" v="25" actId="478"/>
            <ac:spMkLst>
              <pc:docMk/>
              <pc:sldMasterMk cId="2189979415" sldId="2147483684"/>
              <pc:sldLayoutMk cId="657151696" sldId="2147483688"/>
              <ac:spMk id="13" creationId="{C47D79D4-AE2C-4315-8EFA-7F35BC57E0F0}"/>
            </ac:spMkLst>
          </pc:spChg>
          <pc:spChg chg="del">
            <ac:chgData name="Candra Johnson" userId="60645380-4b5f-45e7-a595-eeef65d4767b" providerId="ADAL" clId="{0A78DF5C-AA2A-4CAF-B5C4-4F2D1E42AE79}" dt="2021-09-03T23:52:17.151" v="0" actId="21"/>
            <ac:spMkLst>
              <pc:docMk/>
              <pc:sldMasterMk cId="2189979415" sldId="2147483684"/>
              <pc:sldLayoutMk cId="657151696" sldId="2147483688"/>
              <ac:spMk id="14" creationId="{C06DC0EA-CD7A-43CF-AC08-D49FBBFECBB7}"/>
            </ac:spMkLst>
          </pc:spChg>
          <pc:spChg chg="del">
            <ac:chgData name="Candra Johnson" userId="60645380-4b5f-45e7-a595-eeef65d4767b" providerId="ADAL" clId="{0A78DF5C-AA2A-4CAF-B5C4-4F2D1E42AE79}" dt="2021-09-03T23:52:17.151" v="0" actId="21"/>
            <ac:spMkLst>
              <pc:docMk/>
              <pc:sldMasterMk cId="2189979415" sldId="2147483684"/>
              <pc:sldLayoutMk cId="657151696" sldId="2147483688"/>
              <ac:spMk id="15" creationId="{8733E5C9-407B-4E35-9016-9C6E66B01005}"/>
            </ac:spMkLst>
          </pc:spChg>
          <pc:spChg chg="add del mod">
            <ac:chgData name="Candra Johnson" userId="60645380-4b5f-45e7-a595-eeef65d4767b" providerId="ADAL" clId="{0A78DF5C-AA2A-4CAF-B5C4-4F2D1E42AE79}" dt="2021-09-03T23:54:34.876" v="25" actId="478"/>
            <ac:spMkLst>
              <pc:docMk/>
              <pc:sldMasterMk cId="2189979415" sldId="2147483684"/>
              <pc:sldLayoutMk cId="657151696" sldId="2147483688"/>
              <ac:spMk id="16" creationId="{EE8D7523-6F92-4AD5-850B-F0175A4118C8}"/>
            </ac:spMkLst>
          </pc:spChg>
          <pc:spChg chg="add del mod">
            <ac:chgData name="Candra Johnson" userId="60645380-4b5f-45e7-a595-eeef65d4767b" providerId="ADAL" clId="{0A78DF5C-AA2A-4CAF-B5C4-4F2D1E42AE79}" dt="2021-09-03T23:54:36.752" v="27"/>
            <ac:spMkLst>
              <pc:docMk/>
              <pc:sldMasterMk cId="2189979415" sldId="2147483684"/>
              <pc:sldLayoutMk cId="657151696" sldId="2147483688"/>
              <ac:spMk id="17" creationId="{5E23C9CB-D07F-4B31-9A4A-FB278B631F94}"/>
            </ac:spMkLst>
          </pc:spChg>
          <pc:spChg chg="add mod">
            <ac:chgData name="Candra Johnson" userId="60645380-4b5f-45e7-a595-eeef65d4767b" providerId="ADAL" clId="{0A78DF5C-AA2A-4CAF-B5C4-4F2D1E42AE79}" dt="2021-09-03T23:54:39.844" v="28"/>
            <ac:spMkLst>
              <pc:docMk/>
              <pc:sldMasterMk cId="2189979415" sldId="2147483684"/>
              <pc:sldLayoutMk cId="657151696" sldId="2147483688"/>
              <ac:spMk id="18" creationId="{2327810F-EAB2-4731-9AB5-17EAF1824228}"/>
            </ac:spMkLst>
          </pc:spChg>
          <pc:spChg chg="add mod">
            <ac:chgData name="Candra Johnson" userId="60645380-4b5f-45e7-a595-eeef65d4767b" providerId="ADAL" clId="{0A78DF5C-AA2A-4CAF-B5C4-4F2D1E42AE79}" dt="2021-09-03T23:54:39.844" v="28"/>
            <ac:spMkLst>
              <pc:docMk/>
              <pc:sldMasterMk cId="2189979415" sldId="2147483684"/>
              <pc:sldLayoutMk cId="657151696" sldId="2147483688"/>
              <ac:spMk id="19" creationId="{2A9FBB1E-9297-4DAF-B708-439F5570BB86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ealthcare.gov/" TargetMode="External"/><Relationship Id="rId2" Type="http://schemas.openxmlformats.org/officeDocument/2006/relationships/hyperlink" Target="../mydss.mo.gov/healthcare/apply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mydss.mo.gov/healthcare/apply" TargetMode="External"/><Relationship Id="rId2" Type="http://schemas.openxmlformats.org/officeDocument/2006/relationships/hyperlink" Target="../HealthCare.gov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findlocalhelp.covermissouri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1">
            <a:extLst>
              <a:ext uri="{FF2B5EF4-FFF2-40B4-BE49-F238E27FC236}">
                <a16:creationId xmlns:a16="http://schemas.microsoft.com/office/drawing/2014/main" id="{C4041F49-23B0-4554-B0E7-EA5120CD75E9}"/>
              </a:ext>
            </a:extLst>
          </p:cNvPr>
          <p:cNvSpPr txBox="1">
            <a:spLocks/>
          </p:cNvSpPr>
          <p:nvPr userDrawn="1"/>
        </p:nvSpPr>
        <p:spPr>
          <a:xfrm>
            <a:off x="480040" y="3265790"/>
            <a:ext cx="2303597" cy="1597671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1200" dirty="0"/>
          </a:p>
        </p:txBody>
      </p:sp>
      <p:sp>
        <p:nvSpPr>
          <p:cNvPr id="6" name="Text Placeholder 31">
            <a:extLst>
              <a:ext uri="{FF2B5EF4-FFF2-40B4-BE49-F238E27FC236}">
                <a16:creationId xmlns:a16="http://schemas.microsoft.com/office/drawing/2014/main" id="{115DC11F-0A06-4BD2-9130-3A39D6D1AE91}"/>
              </a:ext>
            </a:extLst>
          </p:cNvPr>
          <p:cNvSpPr txBox="1">
            <a:spLocks/>
          </p:cNvSpPr>
          <p:nvPr userDrawn="1"/>
        </p:nvSpPr>
        <p:spPr>
          <a:xfrm>
            <a:off x="499540" y="4808054"/>
            <a:ext cx="1973408" cy="353942"/>
          </a:xfrm>
          <a:prstGeom prst="rect">
            <a:avLst/>
          </a:prstGeom>
        </p:spPr>
        <p:txBody>
          <a:bodyPr numCol="1"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-171450">
              <a:lnSpc>
                <a:spcPct val="100000"/>
              </a:lnSpc>
              <a:spcBef>
                <a:spcPts val="300"/>
              </a:spcBef>
              <a:buClr>
                <a:schemeClr val="accent4"/>
              </a:buClr>
              <a:buSzPct val="150000"/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7" name="Text Placeholder 31">
            <a:extLst>
              <a:ext uri="{FF2B5EF4-FFF2-40B4-BE49-F238E27FC236}">
                <a16:creationId xmlns:a16="http://schemas.microsoft.com/office/drawing/2014/main" id="{4F60AB58-D3C9-49D9-BC75-743617FC3660}"/>
              </a:ext>
            </a:extLst>
          </p:cNvPr>
          <p:cNvSpPr txBox="1">
            <a:spLocks/>
          </p:cNvSpPr>
          <p:nvPr userDrawn="1"/>
        </p:nvSpPr>
        <p:spPr>
          <a:xfrm>
            <a:off x="4988765" y="3265790"/>
            <a:ext cx="2121288" cy="1597672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1200" dirty="0"/>
          </a:p>
        </p:txBody>
      </p:sp>
      <p:graphicFrame>
        <p:nvGraphicFramePr>
          <p:cNvPr id="8" name="Table 9">
            <a:extLst>
              <a:ext uri="{FF2B5EF4-FFF2-40B4-BE49-F238E27FC236}">
                <a16:creationId xmlns:a16="http://schemas.microsoft.com/office/drawing/2014/main" id="{4174EFB7-183C-4DE1-9585-BD1BB4A02FE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60495698"/>
              </p:ext>
            </p:extLst>
          </p:nvPr>
        </p:nvGraphicFramePr>
        <p:xfrm>
          <a:off x="565704" y="3931868"/>
          <a:ext cx="6926578" cy="52273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0218">
                  <a:extLst>
                    <a:ext uri="{9D8B030D-6E8A-4147-A177-3AD203B41FA5}">
                      <a16:colId xmlns:a16="http://schemas.microsoft.com/office/drawing/2014/main" val="786451214"/>
                    </a:ext>
                  </a:extLst>
                </a:gridCol>
                <a:gridCol w="3153660">
                  <a:extLst>
                    <a:ext uri="{9D8B030D-6E8A-4147-A177-3AD203B41FA5}">
                      <a16:colId xmlns:a16="http://schemas.microsoft.com/office/drawing/2014/main" val="1893491116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val="4115214013"/>
                    </a:ext>
                  </a:extLst>
                </a:gridCol>
              </a:tblGrid>
              <a:tr h="268722">
                <a:tc>
                  <a:txBody>
                    <a:bodyPr/>
                    <a:lstStyle/>
                    <a:p>
                      <a:pPr marL="60325" indent="0"/>
                      <a:endParaRPr lang="en-US" sz="1200" b="0" dirty="0">
                        <a:solidFill>
                          <a:schemeClr val="tx1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Missouri Medicaid (MO HealthNet)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Health Insurance Marketplace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21648"/>
                  </a:ext>
                </a:extLst>
              </a:tr>
              <a:tr h="1821336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What is it?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117475" marR="0" lvl="0" indent="0" algn="l" defTabSz="7719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Medicaid</a:t>
                      </a:r>
                      <a:r>
                        <a:rPr lang="en-US" sz="1100" b="1" dirty="0">
                          <a:solidFill>
                            <a:schemeClr val="accent4"/>
                          </a:solidFill>
                        </a:rPr>
                        <a:t> </a:t>
                      </a:r>
                      <a:r>
                        <a:rPr lang="en-US" sz="1100" dirty="0"/>
                        <a:t>is a government program that provides public health insurance to adults with low income and children who qualify. Missouri’s Medicaid program is called MO HealthNet. There are 2 types of MO HealthNet plans:</a:t>
                      </a:r>
                    </a:p>
                    <a:p>
                      <a:pPr marL="288925" marR="0" lvl="0" indent="-171450" algn="l" defTabSz="7719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Managed Care plans</a:t>
                      </a:r>
                    </a:p>
                    <a:p>
                      <a:pPr marL="288925" marR="0" lvl="0" indent="-171450" algn="l" defTabSz="7719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100" dirty="0"/>
                        <a:t>Fee-For-Service plans</a:t>
                      </a:r>
                    </a:p>
                    <a:p>
                      <a:pPr marL="117475" marR="0" lvl="0" indent="0" algn="l" defTabSz="7719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US" sz="1100" dirty="0"/>
                    </a:p>
                    <a:p>
                      <a:pPr marL="288925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14300" marR="0" lvl="0" indent="0" algn="l" defTabSz="77195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</a:rPr>
                        <a:t>The Health Insurance Marketplace 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is a website (HealthCare.gov) where you can shop for health insurance plans. 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C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024403"/>
                  </a:ext>
                </a:extLst>
              </a:tr>
              <a:tr h="3030583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Do I qualify for coverage?</a:t>
                      </a:r>
                      <a:endParaRPr lang="en-US" sz="1200" b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 see if you qualify, apply at </a:t>
                      </a:r>
                      <a:r>
                        <a:rPr lang="en-US" sz="1100" b="1" dirty="0">
                          <a:solidFill>
                            <a:schemeClr val="accent4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mydss.mo.gov/healthcare/apply</a:t>
                      </a:r>
                      <a:endParaRPr lang="en-US" sz="1100" dirty="0">
                        <a:solidFill>
                          <a:schemeClr val="accent4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 qualify for Managed Care or Fee-For-Service, you must, among other things:</a:t>
                      </a:r>
                    </a:p>
                    <a:p>
                      <a:pPr marL="2889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Be a resident of Missouri</a:t>
                      </a:r>
                    </a:p>
                    <a:p>
                      <a:pPr marL="288925" marR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Have a low income</a:t>
                      </a: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People who qualify for a MO HealthNet Managed Care plan include:</a:t>
                      </a:r>
                    </a:p>
                    <a:p>
                      <a:pPr marL="288925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Adults aged 19-64 &amp; not on social security</a:t>
                      </a:r>
                    </a:p>
                    <a:p>
                      <a:pPr marL="288925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Parents or caretakers with a child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under age 19</a:t>
                      </a:r>
                    </a:p>
                    <a:p>
                      <a:pPr marL="288925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Children (birth through age 18)</a:t>
                      </a:r>
                    </a:p>
                    <a:p>
                      <a:pPr marL="288925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Pregnant women (including unborn child)</a:t>
                      </a:r>
                    </a:p>
                    <a:p>
                      <a:pPr marL="288925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17475" marR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1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Turn over to see who qualifies for a MO HealthNet Fee-For-Service plan.</a:t>
                      </a: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  <a:alpha val="50196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 see if you qualify, visit </a:t>
                      </a:r>
                      <a:r>
                        <a:rPr lang="en-US" sz="1100" dirty="0">
                          <a:solidFill>
                            <a:srgbClr val="E8527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Healthcare.gov</a:t>
                      </a:r>
                      <a:endParaRPr lang="en-US" sz="1100" dirty="0">
                        <a:solidFill>
                          <a:srgbClr val="E8527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You may qualify if you:</a:t>
                      </a:r>
                    </a:p>
                    <a:p>
                      <a:pPr marL="288925" marR="0" lvl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Live in the United States</a:t>
                      </a:r>
                    </a:p>
                    <a:p>
                      <a:pPr marL="288925" marR="0" lvl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Are a U.S. citizen or national (or are lawfully present, including Lawful Permanent Resident [LPR/Green Card holder], asylee, or refugee) </a:t>
                      </a:r>
                    </a:p>
                    <a:p>
                      <a:pPr marL="288925" marR="0" lvl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Do not have Medicare</a:t>
                      </a:r>
                    </a:p>
                    <a:p>
                      <a:pPr marL="288925" marR="0" lvl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Are not serving a term in prison or jail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13200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5B151026-DF18-4666-98F4-0C3EAF7424F3}"/>
              </a:ext>
            </a:extLst>
          </p:cNvPr>
          <p:cNvSpPr txBox="1"/>
          <p:nvPr userDrawn="1"/>
        </p:nvSpPr>
        <p:spPr>
          <a:xfrm>
            <a:off x="483288" y="3217070"/>
            <a:ext cx="526263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accent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What are the main differences between Missouri Medicaid and the Health Insurance Marketplace?</a:t>
            </a:r>
          </a:p>
        </p:txBody>
      </p:sp>
      <p:sp>
        <p:nvSpPr>
          <p:cNvPr id="10" name="Text Placeholder 31">
            <a:extLst>
              <a:ext uri="{FF2B5EF4-FFF2-40B4-BE49-F238E27FC236}">
                <a16:creationId xmlns:a16="http://schemas.microsoft.com/office/drawing/2014/main" id="{95E5C76E-6EEE-434A-B890-F43E2B7B85D2}"/>
              </a:ext>
            </a:extLst>
          </p:cNvPr>
          <p:cNvSpPr txBox="1">
            <a:spLocks/>
          </p:cNvSpPr>
          <p:nvPr userDrawn="1"/>
        </p:nvSpPr>
        <p:spPr>
          <a:xfrm>
            <a:off x="480040" y="1942328"/>
            <a:ext cx="6177236" cy="1159785"/>
          </a:xfrm>
          <a:prstGeom prst="rect">
            <a:avLst/>
          </a:prstGeom>
        </p:spPr>
        <p:txBody>
          <a:bodyPr/>
          <a:lstStyle>
            <a:lvl1pPr marL="0" indent="0" algn="l" defTabSz="754380" rtl="0" eaLnBrk="1" latinLnBrk="0" hangingPunct="1">
              <a:lnSpc>
                <a:spcPct val="90000"/>
              </a:lnSpc>
              <a:spcBef>
                <a:spcPts val="825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6578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297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016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9735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454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173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2892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06115" indent="-188595" algn="l" defTabSz="754380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200" dirty="0"/>
              <a:t>The biggest difference between Missouri Medicaid and the Health Insurance Marketplace is that Medicaid is for people with a low income. Having a low income makes it harder to pay for health insurance and health care services out of your own pocket. </a:t>
            </a:r>
          </a:p>
          <a:p>
            <a:pPr>
              <a:lnSpc>
                <a:spcPct val="100000"/>
              </a:lnSpc>
            </a:pPr>
            <a:r>
              <a:rPr lang="en-US" sz="1200" dirty="0"/>
              <a:t>Use this sheet to learn the differences between these 2 health insurance sources and which you may qualify for.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139E1A9-25F8-497C-84BD-36A4CFA1C8D6}"/>
              </a:ext>
            </a:extLst>
          </p:cNvPr>
          <p:cNvSpPr/>
          <p:nvPr userDrawn="1"/>
        </p:nvSpPr>
        <p:spPr>
          <a:xfrm>
            <a:off x="0" y="-66261"/>
            <a:ext cx="7772400" cy="277922"/>
          </a:xfrm>
          <a:prstGeom prst="rect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chemeClr val="accent4"/>
              </a:solidFill>
              <a:effectLst/>
              <a:uLnTx/>
              <a:uFillTx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640CCF5-5671-47B3-B881-09764E646FEB}"/>
              </a:ext>
            </a:extLst>
          </p:cNvPr>
          <p:cNvSpPr txBox="1"/>
          <p:nvPr userDrawn="1"/>
        </p:nvSpPr>
        <p:spPr>
          <a:xfrm>
            <a:off x="453276" y="654450"/>
            <a:ext cx="542487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solidFill>
                  <a:schemeClr val="accent4"/>
                </a:solidFill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Differences between Missouri Medicaid (MO HealthNet) and the Health Insurance Marketplace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79047A9-E196-4015-A2F7-285EFFAB9080}"/>
              </a:ext>
            </a:extLst>
          </p:cNvPr>
          <p:cNvSpPr/>
          <p:nvPr userDrawn="1"/>
        </p:nvSpPr>
        <p:spPr>
          <a:xfrm>
            <a:off x="0" y="205333"/>
            <a:ext cx="7772400" cy="53324"/>
          </a:xfrm>
          <a:prstGeom prst="rect">
            <a:avLst/>
          </a:pr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B0DDFD3-154B-4ECE-89AD-90D4FF10BAF9}"/>
              </a:ext>
            </a:extLst>
          </p:cNvPr>
          <p:cNvSpPr/>
          <p:nvPr userDrawn="1"/>
        </p:nvSpPr>
        <p:spPr>
          <a:xfrm flipH="1">
            <a:off x="6866487" y="974175"/>
            <a:ext cx="1137514" cy="1137514"/>
          </a:xfrm>
          <a:prstGeom prst="ellipse">
            <a:avLst/>
          </a:prstGeom>
          <a:solidFill>
            <a:schemeClr val="accent2">
              <a:alpha val="50196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724A763-97E0-45EE-932D-33D6812E2769}"/>
              </a:ext>
            </a:extLst>
          </p:cNvPr>
          <p:cNvSpPr/>
          <p:nvPr userDrawn="1"/>
        </p:nvSpPr>
        <p:spPr>
          <a:xfrm>
            <a:off x="6657275" y="1143505"/>
            <a:ext cx="452778" cy="452778"/>
          </a:xfrm>
          <a:prstGeom prst="ellipse">
            <a:avLst/>
          </a:prstGeom>
          <a:noFill/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F971BB6D-C4D5-4E17-95D3-5F2E9A4CF85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45715" y="9377590"/>
            <a:ext cx="1714500" cy="447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[Insert logo here]</a:t>
            </a:r>
          </a:p>
        </p:txBody>
      </p:sp>
      <p:sp>
        <p:nvSpPr>
          <p:cNvPr id="20" name="Picture Placeholder 18">
            <a:extLst>
              <a:ext uri="{FF2B5EF4-FFF2-40B4-BE49-F238E27FC236}">
                <a16:creationId xmlns:a16="http://schemas.microsoft.com/office/drawing/2014/main" id="{8ED0E5FB-3D5D-4A8E-83E7-6AD88595D19B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49294" y="9377589"/>
            <a:ext cx="1714500" cy="447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[Insert logo here]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A539863-7A7D-49FF-99F9-BDC727D7CB4D}"/>
              </a:ext>
            </a:extLst>
          </p:cNvPr>
          <p:cNvSpPr txBox="1"/>
          <p:nvPr userDrawn="1"/>
        </p:nvSpPr>
        <p:spPr>
          <a:xfrm>
            <a:off x="5745921" y="317217"/>
            <a:ext cx="188714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16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161616"/>
                </a:solidFill>
                <a:effectLst/>
                <a:uLnTx/>
                <a:uFillTx/>
              </a:rPr>
              <a:t>Published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26502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B346997-0A0D-4881-979A-4CF33A3C4D5B}"/>
              </a:ext>
            </a:extLst>
          </p:cNvPr>
          <p:cNvCxnSpPr/>
          <p:nvPr userDrawn="1"/>
        </p:nvCxnSpPr>
        <p:spPr>
          <a:xfrm>
            <a:off x="3054114" y="9443720"/>
            <a:ext cx="0" cy="3118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9">
            <a:extLst>
              <a:ext uri="{FF2B5EF4-FFF2-40B4-BE49-F238E27FC236}">
                <a16:creationId xmlns:a16="http://schemas.microsoft.com/office/drawing/2014/main" id="{DB6C93BA-213E-413D-8302-33F686BBF51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852698212"/>
              </p:ext>
            </p:extLst>
          </p:nvPr>
        </p:nvGraphicFramePr>
        <p:xfrm>
          <a:off x="585093" y="238470"/>
          <a:ext cx="6926578" cy="79184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20218">
                  <a:extLst>
                    <a:ext uri="{9D8B030D-6E8A-4147-A177-3AD203B41FA5}">
                      <a16:colId xmlns:a16="http://schemas.microsoft.com/office/drawing/2014/main" val="786451214"/>
                    </a:ext>
                  </a:extLst>
                </a:gridCol>
                <a:gridCol w="2770120">
                  <a:extLst>
                    <a:ext uri="{9D8B030D-6E8A-4147-A177-3AD203B41FA5}">
                      <a16:colId xmlns:a16="http://schemas.microsoft.com/office/drawing/2014/main" val="1893491116"/>
                    </a:ext>
                  </a:extLst>
                </a:gridCol>
                <a:gridCol w="2936240">
                  <a:extLst>
                    <a:ext uri="{9D8B030D-6E8A-4147-A177-3AD203B41FA5}">
                      <a16:colId xmlns:a16="http://schemas.microsoft.com/office/drawing/2014/main" val="4115214013"/>
                    </a:ext>
                  </a:extLst>
                </a:gridCol>
              </a:tblGrid>
              <a:tr h="265810">
                <a:tc>
                  <a:txBody>
                    <a:bodyPr/>
                    <a:lstStyle/>
                    <a:p>
                      <a:pPr marL="60325" indent="0"/>
                      <a:endParaRPr lang="en-US" sz="1200" b="0" dirty="0">
                        <a:solidFill>
                          <a:schemeClr val="tx1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Missouri Medicaid (MO HealthNet)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>
                          <a:solidFill>
                            <a:schemeClr val="tx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Health Insurance Marketplace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21648"/>
                  </a:ext>
                </a:extLst>
              </a:tr>
              <a:tr h="175565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b="0">
                          <a:solidFill>
                            <a:schemeClr val="bg1"/>
                          </a:solidFill>
                          <a:effectLst/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Do I qualify for coverage? (continued)</a:t>
                      </a:r>
                      <a:endParaRPr lang="en-US" sz="1100" b="0" dirty="0">
                        <a:solidFill>
                          <a:schemeClr val="bg1"/>
                        </a:solidFill>
                        <a:effectLst/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People who qualify for a MO HealthNet Fee-For-Service plan include:</a:t>
                      </a:r>
                    </a:p>
                    <a:p>
                      <a:pPr marL="288925" marR="0" indent="-174625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Seniors (aged 65 and older)</a:t>
                      </a:r>
                    </a:p>
                    <a:p>
                      <a:pPr marL="288925" marR="0" indent="-174625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People with disabilities</a:t>
                      </a:r>
                    </a:p>
                    <a:p>
                      <a:pPr marL="288925" marR="0" indent="-174625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Blind or visually impaired adults</a:t>
                      </a:r>
                    </a:p>
                    <a:p>
                      <a:pPr marL="288925" marR="0" indent="-174625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Women (aged 18-55) with no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health insurance </a:t>
                      </a:r>
                    </a:p>
                    <a:p>
                      <a:pPr marL="288925" marR="0" indent="-174625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Women (under age 65) with breast or cervical cancer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3132006"/>
                  </a:ext>
                </a:extLst>
              </a:tr>
              <a:tr h="811088">
                <a:tc>
                  <a:txBody>
                    <a:bodyPr/>
                    <a:lstStyle/>
                    <a:p>
                      <a:pPr marL="60325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14300" algn="l"/>
                        </a:tabLst>
                      </a:pPr>
                      <a:r>
                        <a:rPr lang="en-US" sz="1100" b="0">
                          <a:solidFill>
                            <a:schemeClr val="bg1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What will I pay for coverage?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You may not need to pay anything, or you may have to pay a small monthly premium (cost) for your coverage.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Most people pay at least some monthly premium. The amount depends on the plan you choose and if you qualify for Marketplace financial help (tax credits or cost-sharing reductions).</a:t>
                      </a:r>
                      <a:endParaRPr lang="en-US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24934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0325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14300" algn="l"/>
                        </a:tabLst>
                      </a:pPr>
                      <a:r>
                        <a:rPr lang="en-US" sz="1100" b="0">
                          <a:solidFill>
                            <a:schemeClr val="bg1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What will I pay for health services?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100" dirty="0">
                          <a:effectLst/>
                        </a:rPr>
                        <a:t>You may not need to pay anything, or you may have up to a $10 copay for each health service. It depends on your age, the type of health service, and if you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have a Managed Care or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Fee-For-Service plan.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The amount you’ll pay depends on the plan you choose. With most plans, you’ll pay these costs out of your own pocket:</a:t>
                      </a:r>
                    </a:p>
                    <a:p>
                      <a:pPr marL="288925" marR="0" lvl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</a:rPr>
                        <a:t>A copay each time you get a health service</a:t>
                      </a:r>
                    </a:p>
                    <a:p>
                      <a:pPr marL="288925" marR="0" lvl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</a:rPr>
                        <a:t>Yearly deductible before your plan starts sharing the cost with you</a:t>
                      </a:r>
                    </a:p>
                    <a:p>
                      <a:pPr marL="288925" marR="0" lvl="0" indent="-17462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200" dirty="0">
                          <a:solidFill>
                            <a:schemeClr val="dk1"/>
                          </a:solidFill>
                          <a:effectLst/>
                        </a:rPr>
                        <a:t>Co-insurance</a:t>
                      </a:r>
                      <a:endParaRPr lang="en-US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70290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0325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14300" algn="l"/>
                        </a:tabLst>
                      </a:pPr>
                      <a:r>
                        <a:rPr lang="en-US" sz="1100" b="0">
                          <a:solidFill>
                            <a:schemeClr val="bg1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Do I have a choice of health plans?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>
                          <a:effectLst/>
                        </a:rPr>
                        <a:t>It depends. If you qualify for a Managed Care plan, you can choose from 3 different plans.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If you qualify for Fee-For-Service, you do not have a choice of plans.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Yes, most people have many plans to choose from. Visit </a:t>
                      </a:r>
                      <a:r>
                        <a:rPr lang="en-US" sz="1100" b="1" dirty="0">
                          <a:solidFill>
                            <a:srgbClr val="E8527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HealthCare.gov</a:t>
                      </a:r>
                      <a:r>
                        <a:rPr lang="en-US" sz="1100" dirty="0">
                          <a:solidFill>
                            <a:srgbClr val="E8527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 </a:t>
                      </a:r>
                      <a:r>
                        <a:rPr lang="en-US" sz="1100" dirty="0">
                          <a:effectLst/>
                        </a:rPr>
                        <a:t>to see your plan options.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097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0325" indent="0" algn="l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14300" algn="l"/>
                        </a:tabLst>
                      </a:pPr>
                      <a:r>
                        <a:rPr lang="en-US" sz="1100" b="0">
                          <a:solidFill>
                            <a:schemeClr val="bg1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When can </a:t>
                      </a:r>
                      <a:br>
                        <a:rPr lang="en-US" sz="1100" b="0">
                          <a:solidFill>
                            <a:schemeClr val="bg1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</a:br>
                      <a:r>
                        <a:rPr lang="en-US" sz="1100" b="0">
                          <a:solidFill>
                            <a:schemeClr val="bg1"/>
                          </a:solidFill>
                          <a:latin typeface="Roboto Medium" panose="02000000000000000000" pitchFamily="2" charset="0"/>
                          <a:ea typeface="Roboto Medium" panose="02000000000000000000" pitchFamily="2" charset="0"/>
                          <a:cs typeface="Roboto" panose="02000000000000000000" pitchFamily="2" charset="0"/>
                        </a:rPr>
                        <a:t>I apply?</a:t>
                      </a:r>
                      <a:endParaRPr lang="en-US" sz="1100" b="0" dirty="0">
                        <a:solidFill>
                          <a:schemeClr val="bg1"/>
                        </a:solidFill>
                        <a:latin typeface="Roboto Medium" panose="02000000000000000000" pitchFamily="2" charset="0"/>
                        <a:ea typeface="Roboto Medium" panose="02000000000000000000" pitchFamily="2" charset="0"/>
                        <a:cs typeface="Roboto" panose="02000000000000000000" pitchFamily="2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100" dirty="0">
                          <a:effectLst/>
                        </a:rPr>
                        <a:t>Any time of the year at </a:t>
                      </a:r>
                      <a:r>
                        <a:rPr lang="en-US" sz="1100" b="1" dirty="0">
                          <a:solidFill>
                            <a:schemeClr val="accent4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mydss.mo.gov/healthcare/</a:t>
                      </a:r>
                      <a:r>
                        <a:rPr lang="en-US" sz="1100" b="1" dirty="0">
                          <a:solidFill>
                            <a:srgbClr val="E8527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apply</a:t>
                      </a:r>
                      <a:endParaRPr lang="en-US" sz="1100" b="1" dirty="0">
                        <a:solidFill>
                          <a:srgbClr val="E8527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(If you already have a Managed Care plan, you will have a yearly enrollment period when you can switch to a </a:t>
                      </a:r>
                      <a:br>
                        <a:rPr lang="en-US" sz="1100" dirty="0">
                          <a:effectLst/>
                        </a:rPr>
                      </a:br>
                      <a:r>
                        <a:rPr lang="en-US" sz="1100" dirty="0">
                          <a:effectLst/>
                        </a:rPr>
                        <a:t>different plan.)</a:t>
                      </a:r>
                      <a:endParaRPr lang="en-US" sz="11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Only during certain times of the year at HealthCare.gov: 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Open Enrollment each year, usually in November and December</a:t>
                      </a:r>
                    </a:p>
                    <a:p>
                      <a:pPr marL="171450" marR="0" indent="-17145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dirty="0">
                          <a:effectLst/>
                        </a:rPr>
                        <a:t>A Special Enrollment Period, which happens when you have certain life changes such as getting married or divorced, having a baby, or moving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To learn about other reasons for a Special Enrollment Period, visit </a:t>
                      </a:r>
                      <a:r>
                        <a:rPr lang="en-US" sz="1100" b="1" dirty="0">
                          <a:solidFill>
                            <a:schemeClr val="accent4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HealthCare.gov </a:t>
                      </a:r>
                      <a:endParaRPr lang="en-US" sz="1100" b="1" dirty="0">
                        <a:solidFill>
                          <a:schemeClr val="accent4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T="91440" marB="9144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26957"/>
                  </a:ext>
                </a:extLst>
              </a:tr>
            </a:tbl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2A2F628B-6727-4258-ADF2-796FFFB85E69}"/>
              </a:ext>
            </a:extLst>
          </p:cNvPr>
          <p:cNvSpPr/>
          <p:nvPr userDrawn="1"/>
        </p:nvSpPr>
        <p:spPr>
          <a:xfrm>
            <a:off x="-9046" y="8558274"/>
            <a:ext cx="7781446" cy="633019"/>
          </a:xfrm>
          <a:prstGeom prst="rect">
            <a:avLst/>
          </a:prstGeom>
          <a:solidFill>
            <a:srgbClr val="CCEB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25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29D75FA-0671-4C7E-B35F-A8646FF37D90}"/>
              </a:ext>
            </a:extLst>
          </p:cNvPr>
          <p:cNvSpPr txBox="1"/>
          <p:nvPr userDrawn="1"/>
        </p:nvSpPr>
        <p:spPr>
          <a:xfrm>
            <a:off x="597687" y="8667634"/>
            <a:ext cx="6792819" cy="473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Find free in-person or virtual help from trained assisters near you. Visit </a:t>
            </a:r>
            <a:r>
              <a:rPr lang="en-US" sz="1200" b="1" dirty="0" err="1"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covermissouri.org</a:t>
            </a:r>
            <a:r>
              <a:rPr lang="en-US" sz="12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  <a:hlinkClick r:id="rId4"/>
              </a:rPr>
              <a:t>/help </a:t>
            </a:r>
            <a:r>
              <a:rPr lang="en-US" sz="1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or call</a:t>
            </a:r>
            <a:r>
              <a:rPr lang="en-US" sz="1200" b="1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 1-800-466-3213 </a:t>
            </a:r>
            <a:r>
              <a:rPr lang="en-US" sz="1200" dirty="0">
                <a:latin typeface="+mj-lt"/>
                <a:ea typeface="Calibri" panose="020F0502020204030204" pitchFamily="34" charset="0"/>
                <a:cs typeface="Calibri" panose="020F0502020204030204" pitchFamily="34" charset="0"/>
              </a:rPr>
              <a:t>to set up an appointment to learn more or enroll.</a:t>
            </a:r>
            <a:endParaRPr lang="en-US" sz="1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2DCD664-6AD0-4210-9FDF-BABEC957A9BF}"/>
              </a:ext>
            </a:extLst>
          </p:cNvPr>
          <p:cNvSpPr/>
          <p:nvPr userDrawn="1"/>
        </p:nvSpPr>
        <p:spPr>
          <a:xfrm>
            <a:off x="508788" y="8384346"/>
            <a:ext cx="1436691" cy="29997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1440"/>
            <a:r>
              <a:rPr lang="en-US" sz="1600" dirty="0">
                <a:latin typeface="Roboto Medium" panose="02000000000000000000" pitchFamily="2" charset="0"/>
                <a:ea typeface="Roboto Medium" panose="02000000000000000000" pitchFamily="2" charset="0"/>
                <a:cs typeface="Roboto" panose="02000000000000000000" pitchFamily="2" charset="0"/>
              </a:rPr>
              <a:t>Learn more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06F7DBE-265D-4801-91F7-F8DF3DE95FE8}"/>
              </a:ext>
            </a:extLst>
          </p:cNvPr>
          <p:cNvCxnSpPr>
            <a:cxnSpLocks/>
          </p:cNvCxnSpPr>
          <p:nvPr userDrawn="1"/>
        </p:nvCxnSpPr>
        <p:spPr>
          <a:xfrm>
            <a:off x="500636" y="8318148"/>
            <a:ext cx="1435608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B280A12E-D3A8-4FEB-B605-C94D0ACEDDC5}"/>
              </a:ext>
            </a:extLst>
          </p:cNvPr>
          <p:cNvSpPr/>
          <p:nvPr userDrawn="1"/>
        </p:nvSpPr>
        <p:spPr>
          <a:xfrm>
            <a:off x="7390507" y="8735306"/>
            <a:ext cx="683412" cy="683412"/>
          </a:xfrm>
          <a:prstGeom prst="ellipse">
            <a:avLst/>
          </a:prstGeom>
          <a:solidFill>
            <a:srgbClr val="E85270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3E5DDA2F-3063-446E-8EAB-D65A8DD6FA37}"/>
              </a:ext>
            </a:extLst>
          </p:cNvPr>
          <p:cNvSpPr/>
          <p:nvPr userDrawn="1"/>
        </p:nvSpPr>
        <p:spPr>
          <a:xfrm>
            <a:off x="7265954" y="8640674"/>
            <a:ext cx="351475" cy="351475"/>
          </a:xfrm>
          <a:prstGeom prst="ellipse">
            <a:avLst/>
          </a:prstGeom>
          <a:noFill/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8">
            <a:extLst>
              <a:ext uri="{FF2B5EF4-FFF2-40B4-BE49-F238E27FC236}">
                <a16:creationId xmlns:a16="http://schemas.microsoft.com/office/drawing/2014/main" id="{2327810F-EAB2-4731-9AB5-17EAF182422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3445715" y="9377590"/>
            <a:ext cx="1714500" cy="447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[Insert logo here]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A9FBB1E-9297-4DAF-B708-439F5570BB86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5549294" y="9377589"/>
            <a:ext cx="1714500" cy="44767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/>
            </a:lvl1pPr>
          </a:lstStyle>
          <a:p>
            <a:r>
              <a:rPr lang="en-US" dirty="0"/>
              <a:t>[Insert logo here]</a:t>
            </a:r>
          </a:p>
        </p:txBody>
      </p:sp>
    </p:spTree>
    <p:extLst>
      <p:ext uri="{BB962C8B-B14F-4D97-AF65-F5344CB8AC3E}">
        <p14:creationId xmlns:p14="http://schemas.microsoft.com/office/powerpoint/2010/main" val="657151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118" y="9346874"/>
            <a:ext cx="3074938" cy="422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74" dirty="0">
                <a:latin typeface="Arial" panose="020B0604020202020204" pitchFamily="34" charset="0"/>
                <a:cs typeface="Arial" panose="020B0604020202020204" pitchFamily="34" charset="0"/>
              </a:rPr>
              <a:t>Powered by </a:t>
            </a:r>
          </a:p>
          <a:p>
            <a:pPr algn="l"/>
            <a:r>
              <a:rPr lang="en-US" sz="1074" b="1" dirty="0">
                <a:latin typeface="Arial" panose="020B0604020202020204" pitchFamily="34" charset="0"/>
                <a:cs typeface="Arial" panose="020B0604020202020204" pitchFamily="34" charset="0"/>
              </a:rPr>
              <a:t>Missouri Foundation for Health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16B26F-85A1-4647-98D9-96E616DBF045}"/>
              </a:ext>
            </a:extLst>
          </p:cNvPr>
          <p:cNvCxnSpPr>
            <a:cxnSpLocks/>
          </p:cNvCxnSpPr>
          <p:nvPr userDrawn="1"/>
        </p:nvCxnSpPr>
        <p:spPr>
          <a:xfrm>
            <a:off x="3054114" y="9431525"/>
            <a:ext cx="0" cy="31188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9979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</p:sldLayoutIdLst>
  <p:txStyles>
    <p:titleStyle>
      <a:lvl1pPr algn="l" defTabSz="771957" rtl="0" eaLnBrk="1" latinLnBrk="0" hangingPunct="1">
        <a:lnSpc>
          <a:spcPct val="90000"/>
        </a:lnSpc>
        <a:spcBef>
          <a:spcPct val="0"/>
        </a:spcBef>
        <a:buNone/>
        <a:defRPr sz="37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989" indent="-192989" algn="l" defTabSz="771957" rtl="0" eaLnBrk="1" latinLnBrk="0" hangingPunct="1">
        <a:lnSpc>
          <a:spcPct val="90000"/>
        </a:lnSpc>
        <a:spcBef>
          <a:spcPts val="844"/>
        </a:spcBef>
        <a:buFont typeface="Arial" panose="020B0604020202020204" pitchFamily="34" charset="0"/>
        <a:buChar char="•"/>
        <a:defRPr sz="2364" kern="1200">
          <a:solidFill>
            <a:schemeClr val="tx1"/>
          </a:solidFill>
          <a:latin typeface="+mn-lt"/>
          <a:ea typeface="+mn-ea"/>
          <a:cs typeface="+mn-cs"/>
        </a:defRPr>
      </a:lvl1pPr>
      <a:lvl2pPr marL="578968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2026" kern="1200">
          <a:solidFill>
            <a:schemeClr val="tx1"/>
          </a:solidFill>
          <a:latin typeface="+mn-lt"/>
          <a:ea typeface="+mn-ea"/>
          <a:cs typeface="+mn-cs"/>
        </a:defRPr>
      </a:lvl2pPr>
      <a:lvl3pPr marL="964946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350925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1736903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2122882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508860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894839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3280817" indent="-192989" algn="l" defTabSz="771957" rtl="0" eaLnBrk="1" latinLnBrk="0" hangingPunct="1">
        <a:lnSpc>
          <a:spcPct val="90000"/>
        </a:lnSpc>
        <a:spcBef>
          <a:spcPts val="423"/>
        </a:spcBef>
        <a:buFont typeface="Arial" panose="020B0604020202020204" pitchFamily="34" charset="0"/>
        <a:buChar char="•"/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1pPr>
      <a:lvl2pPr marL="385979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2pPr>
      <a:lvl3pPr marL="771957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3pPr>
      <a:lvl4pPr marL="1157936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4pPr>
      <a:lvl5pPr marL="1543914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5pPr>
      <a:lvl6pPr marL="1929893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6pPr>
      <a:lvl7pPr marL="2315871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7pPr>
      <a:lvl8pPr marL="2701850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8pPr>
      <a:lvl9pPr marL="3087828" algn="l" defTabSz="771957" rtl="0" eaLnBrk="1" latinLnBrk="0" hangingPunct="1">
        <a:defRPr sz="1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D77AFA-7A21-43FF-AF27-3E54C523B35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BF6B0EF2-942B-4CE5-A064-8F1ACA979F2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2287145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6F9572A6-A30D-48E3-A9E6-8902E1BD53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A6D5AC-E633-477F-9AAB-D20E193A542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34359446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MFH Medicaid Expansion">
      <a:dk1>
        <a:srgbClr val="000000"/>
      </a:dk1>
      <a:lt1>
        <a:sysClr val="window" lastClr="FFFFFF"/>
      </a:lt1>
      <a:dk2>
        <a:srgbClr val="161616"/>
      </a:dk2>
      <a:lt2>
        <a:srgbClr val="FFFFFF"/>
      </a:lt2>
      <a:accent1>
        <a:srgbClr val="6B2EBD"/>
      </a:accent1>
      <a:accent2>
        <a:srgbClr val="CCEB96"/>
      </a:accent2>
      <a:accent3>
        <a:srgbClr val="F28223"/>
      </a:accent3>
      <a:accent4>
        <a:srgbClr val="E85270"/>
      </a:accent4>
      <a:accent5>
        <a:srgbClr val="FFF07D"/>
      </a:accent5>
      <a:accent6>
        <a:srgbClr val="545454"/>
      </a:accent6>
      <a:hlink>
        <a:srgbClr val="161616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7CF3401-0FC8-446E-9367-69EFF905EE9A}">
  <we:reference id="wa104381063" version="1.0.0.1" store="en-001" storeType="OMEX"/>
  <we:alternateReferences>
    <we:reference id="wa104381063" version="1.0.0.1" store="wa104381063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2AE06EB548AA546B718451878B9BCC7" ma:contentTypeVersion="19" ma:contentTypeDescription="Create a new document." ma:contentTypeScope="" ma:versionID="95bf735d4129289c293c0b6b581baa36">
  <xsd:schema xmlns:xsd="http://www.w3.org/2001/XMLSchema" xmlns:xs="http://www.w3.org/2001/XMLSchema" xmlns:p="http://schemas.microsoft.com/office/2006/metadata/properties" xmlns:ns1="http://schemas.microsoft.com/sharepoint/v3" xmlns:ns2="d6ae5b8f-0881-466d-be1e-dbd07d215ad7" xmlns:ns3="313f482b-4bc7-412f-883f-0a8208fa9dc7" targetNamespace="http://schemas.microsoft.com/office/2006/metadata/properties" ma:root="true" ma:fieldsID="f4ed953838653682eeca6a955f3bae22" ns1:_="" ns2:_="" ns3:_="">
    <xsd:import namespace="http://schemas.microsoft.com/sharepoint/v3"/>
    <xsd:import namespace="d6ae5b8f-0881-466d-be1e-dbd07d215ad7"/>
    <xsd:import namespace="313f482b-4bc7-412f-883f-0a8208fa9dc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1:PublishingStartDate" minOccurs="0"/>
                <xsd:element ref="ns1:PublishingExpirationDate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Date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_Flow_SignoffStatus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e5b8f-0881-466d-be1e-dbd07d215ad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4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3f482b-4bc7-412f-883f-0a8208fa9d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Date" ma:index="19" nillable="true" ma:displayName="Date" ma:format="DateOnly" ma:internalName="Date">
      <xsd:simpleType>
        <xsd:restriction base="dms:DateTime"/>
      </xsd:simpleType>
    </xsd:element>
    <xsd:element name="MediaServiceOCR" ma:index="2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_Flow_SignoffStatus" ma:index="23" nillable="true" ma:displayName="Sign-off status" ma:internalName="Sign_x002d_off_x0020_status">
      <xsd:simpleType>
        <xsd:restriction base="dms:Text"/>
      </xsd:simpleType>
    </xsd:element>
    <xsd:element name="MediaServiceAutoKeyPoints" ma:index="2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6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313f482b-4bc7-412f-883f-0a8208fa9dc7" xsi:nil="true"/>
    <PublishingExpirationDate xmlns="http://schemas.microsoft.com/sharepoint/v3" xsi:nil="true"/>
    <PublishingStartDate xmlns="http://schemas.microsoft.com/sharepoint/v3" xsi:nil="true"/>
    <Date xmlns="313f482b-4bc7-412f-883f-0a8208fa9dc7" xsi:nil="true"/>
  </documentManagement>
</p:properties>
</file>

<file path=customXml/itemProps1.xml><?xml version="1.0" encoding="utf-8"?>
<ds:datastoreItem xmlns:ds="http://schemas.openxmlformats.org/officeDocument/2006/customXml" ds:itemID="{9794DC84-8FF0-4E46-A0DF-D052565F66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6ae5b8f-0881-466d-be1e-dbd07d215ad7"/>
    <ds:schemaRef ds:uri="313f482b-4bc7-412f-883f-0a8208fa9d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C97E9-424C-4D35-A50A-7F8A9260005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704747A-DD0D-494D-9D2C-D4329D7CB41A}">
  <ds:schemaRefs>
    <ds:schemaRef ds:uri="http://www.w3.org/XML/1998/namespace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http://schemas.microsoft.com/office/infopath/2007/PartnerControls"/>
    <ds:schemaRef ds:uri="d6ae5b8f-0881-466d-be1e-dbd07d215ad7"/>
    <ds:schemaRef ds:uri="http://schemas.microsoft.com/office/2006/documentManagement/types"/>
    <ds:schemaRef ds:uri="http://purl.org/dc/elements/1.1/"/>
    <ds:schemaRef ds:uri="313f482b-4bc7-412f-883f-0a8208fa9dc7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Roboto Medium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Candra Johnson</dc:creator>
  <cp:lastModifiedBy>Candra Johnson</cp:lastModifiedBy>
  <cp:revision>11</cp:revision>
  <dcterms:created xsi:type="dcterms:W3CDTF">2021-07-26T20:52:41Z</dcterms:created>
  <dcterms:modified xsi:type="dcterms:W3CDTF">2021-09-03T23:55:09Z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0x01010062AE06EB548AA546B718451878B9BCC7</vt:lpwstr>
  </property>
</Properties>
</file>