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7" r:id="rId5"/>
  </p:sldMasterIdLst>
  <p:notesMasterIdLst>
    <p:notesMasterId r:id="rId19"/>
  </p:notesMasterIdLst>
  <p:sldIdLst>
    <p:sldId id="256" r:id="rId6"/>
    <p:sldId id="316" r:id="rId7"/>
    <p:sldId id="317" r:id="rId8"/>
    <p:sldId id="318" r:id="rId9"/>
    <p:sldId id="293" r:id="rId10"/>
    <p:sldId id="309" r:id="rId11"/>
    <p:sldId id="324" r:id="rId12"/>
    <p:sldId id="319" r:id="rId13"/>
    <p:sldId id="320" r:id="rId14"/>
    <p:sldId id="321" r:id="rId15"/>
    <p:sldId id="294" r:id="rId16"/>
    <p:sldId id="322" r:id="rId17"/>
    <p:sldId id="32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1D2E82E-7E20-3191-7921-AB3C0C189F34}" name="Briana DeRosa (Omnicom)" initials="B(" userId="S::briana.derosa@omc.com::e3358dce-b684-4e2d-8267-72b3b7d650af" providerId="AD"/>
  <p188:author id="{6153C78A-1F28-6F1D-FFCA-323D4045CAB1}" name="Melissa Morales (Omnicom)" initials="M(" userId="S::melissa.morales@omc.com::52247f1e-da62-4a9a-8a1f-5b990b7af448" providerId="AD"/>
  <p188:author id="{2D4BAD9A-6002-7548-9208-3829CDAD04D1}" name="Stephanie Flores (Omnicom)" initials="SF(" userId="S::stephanie.flores@omc.com::d7dddfa9-a08a-4405-9a27-7d8f362678a9" providerId="AD"/>
  <p188:author id="{FBA544A6-ED58-F432-D8DA-E8DCB124524F}" name="McKenzie Perrow (Omnicom)" initials="M(" userId="S::mckenzie.perrow@omc.com::642ea8a5-96b1-455c-9608-69aec0776d64" providerId="AD"/>
  <p188:author id="{01E553A6-9F31-1DCA-CC83-7AEBC421E094}" name="Ally Flaherty (Omnicom)" initials="AF" userId="S::ally.flaherty@omc.com::b37c7f12-a5d6-4e3a-8794-9e6fbef629e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624FF"/>
    <a:srgbClr val="008462"/>
    <a:srgbClr val="FFF07D"/>
    <a:srgbClr val="2B46FF"/>
    <a:srgbClr val="7429C3"/>
    <a:srgbClr val="108263"/>
    <a:srgbClr val="3045FF"/>
    <a:srgbClr val="7429C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FC6978-2F0C-984F-F150-7BA56F14F504}" v="93" dt="2026-09-09T16:59:55.575"/>
    <p1510:client id="{61E5383E-76E1-8344-BCB2-35CB3465FA60}" v="376" dt="2026-09-09T14:00:11.212"/>
    <p1510:client id="{F7A79871-FA46-4A7A-ABB8-885454ECA7D0}" v="12" dt="2026-09-09T00:23:03.2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9"/>
  </p:normalViewPr>
  <p:slideViewPr>
    <p:cSldViewPr snapToGrid="0">
      <p:cViewPr varScale="1">
        <p:scale>
          <a:sx n="109" d="100"/>
          <a:sy n="109" d="100"/>
        </p:scale>
        <p:origin x="7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30:07.745"/>
    </inkml:context>
    <inkml:brush xml:id="br0">
      <inkml:brushProperty name="width" value="0.1" units="cm"/>
      <inkml:brushProperty name="height" value="0.1" units="cm"/>
      <inkml:brushProperty name="color" value="#008462"/>
    </inkml:brush>
  </inkml:definitions>
  <inkml:trace contextRef="#ctx0" brushRef="#br0">0 37 24575,'33'-5'0,"7"3"0,23 1 0,18-1 0,16 1 0,10 0 0,7 1 0,3-1 0,0 0 0,-6 0 0,-8 1 0,-13-1 0,-17 0-2458,13-1 0,-19 0 1,0 0-1,18 0 2333,-11 1 1,17-1 0,13 1 0,9 0 0,5 0 0,1-1 0,-5 1 0,-7 0-1,-12 1 1,-17-1 0,-21 0 0,-24 1 124,-19 0 0,-11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30:07.746"/>
    </inkml:context>
    <inkml:brush xml:id="br0">
      <inkml:brushProperty name="width" value="0.1" units="cm"/>
      <inkml:brushProperty name="height" value="0.1" units="cm"/>
      <inkml:brushProperty name="color" value="#008462"/>
    </inkml:brush>
  </inkml:definitions>
  <inkml:trace contextRef="#ctx0" brushRef="#br0">0 0 24575,'40'0'0,"13"0"0,42 0 0,-42 0 0,3 0-1504,11 0 0,2 0 1504,5 0 0,0 0 0,-4 0 0,1 0 0,16 0 0,0 0 0,-15 0 0,-1 0 0,12 0 0,1 0 0,-5 0 0,-1 0 0,-3 0 0,0 0 0,-1 0 0,0 0 0,0 0 0,-2 0 0,-7 0 0,-1 0 0,5 0 0,-1 0-15,-8 0 1,-2 0 14,-5 0 0,0 0 237,0 0 0,-2 0-237,28 0 0,4 0 0,-27 0 0,-3 0 0,10 0 0,-5 0 0,25 0 0,-6 0 0,-1 0 0,-11 0 0,-2 0 370,-34 0 0,1 0 0,-27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30:07.745"/>
    </inkml:context>
    <inkml:brush xml:id="br0">
      <inkml:brushProperty name="width" value="0.1" units="cm"/>
      <inkml:brushProperty name="height" value="0.1" units="cm"/>
      <inkml:brushProperty name="color" value="#008462"/>
    </inkml:brush>
  </inkml:definitions>
  <inkml:trace contextRef="#ctx0" brushRef="#br0">0 37 24575,'33'-5'0,"7"3"0,23 1 0,18-1 0,16 1 0,10 0 0,7 1 0,3-1 0,0 0 0,-6 0 0,-8 1 0,-13-1 0,-17 0-2458,13-1 0,-19 0 1,0 0-1,18 0 2333,-11 1 1,17-1 0,13 1 0,9 0 0,5 0 0,1-1 0,-5 1 0,-7 0-1,-12 1 1,-17-1 0,-21 0 0,-24 1 124,-19 0 0,-11 0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30:07.746"/>
    </inkml:context>
    <inkml:brush xml:id="br0">
      <inkml:brushProperty name="width" value="0.1" units="cm"/>
      <inkml:brushProperty name="height" value="0.1" units="cm"/>
      <inkml:brushProperty name="color" value="#008462"/>
    </inkml:brush>
  </inkml:definitions>
  <inkml:trace contextRef="#ctx0" brushRef="#br0">0 0 24575,'40'0'0,"13"0"0,42 0 0,-42 0 0,3 0-1504,11 0 0,2 0 1504,5 0 0,0 0 0,-4 0 0,1 0 0,16 0 0,0 0 0,-15 0 0,-1 0 0,12 0 0,1 0 0,-5 0 0,-1 0 0,-3 0 0,0 0 0,-1 0 0,0 0 0,0 0 0,-2 0 0,-7 0 0,-1 0 0,5 0 0,-1 0-15,-8 0 1,-2 0 14,-5 0 0,0 0 237,0 0 0,-2 0-237,28 0 0,4 0 0,-27 0 0,-3 0 0,10 0 0,-5 0 0,25 0 0,-6 0 0,-1 0 0,-11 0 0,-2 0 370,-34 0 0,1 0 0,-27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30:07.745"/>
    </inkml:context>
    <inkml:brush xml:id="br0">
      <inkml:brushProperty name="width" value="0.1" units="cm"/>
      <inkml:brushProperty name="height" value="0.1" units="cm"/>
      <inkml:brushProperty name="color" value="#008462"/>
    </inkml:brush>
  </inkml:definitions>
  <inkml:trace contextRef="#ctx0" brushRef="#br0">0 37 24575,'33'-5'0,"7"3"0,23 1 0,18-1 0,16 1 0,10 0 0,7 1 0,3-1 0,0 0 0,-6 0 0,-8 1 0,-13-1 0,-17 0-2458,13-1 0,-19 0 1,0 0-1,18 0 2333,-11 1 1,17-1 0,13 1 0,9 0 0,5 0 0,1-1 0,-5 1 0,-7 0-1,-12 1 1,-17-1 0,-21 0 0,-24 1 124,-19 0 0,-11 0 0,0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3:30:07.746"/>
    </inkml:context>
    <inkml:brush xml:id="br0">
      <inkml:brushProperty name="width" value="0.1" units="cm"/>
      <inkml:brushProperty name="height" value="0.1" units="cm"/>
      <inkml:brushProperty name="color" value="#008462"/>
    </inkml:brush>
  </inkml:definitions>
  <inkml:trace contextRef="#ctx0" brushRef="#br0">0 0 24575,'40'0'0,"13"0"0,42 0 0,-42 0 0,3 0-1504,11 0 0,2 0 1504,5 0 0,0 0 0,-4 0 0,1 0 0,16 0 0,0 0 0,-15 0 0,-1 0 0,12 0 0,1 0 0,-5 0 0,-1 0 0,-3 0 0,0 0 0,-1 0 0,0 0 0,0 0 0,-2 0 0,-7 0 0,-1 0 0,5 0 0,-1 0-15,-8 0 1,-2 0 14,-5 0 0,0 0 237,0 0 0,-2 0-237,28 0 0,4 0 0,-27 0 0,-3 0 0,10 0 0,-5 0 0,25 0 0,-6 0 0,-1 0 0,-11 0 0,-2 0 370,-34 0 0,1 0 0,-27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096D0-A98A-0F49-9531-0EEF92C778BC}" type="datetimeFigureOut">
              <a:rPr lang="en-US" smtClean="0"/>
              <a:t>9/18/26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22FDC1-50F2-D144-9F18-0DCF04FD924F}" type="slidenum">
              <a:rPr lang="en-US" smtClean="0"/>
              <a:t>‹#›</a:t>
            </a:fld>
            <a:endParaRPr lang="en-US"/>
          </a:p>
        </p:txBody>
      </p:sp>
    </p:spTree>
    <p:extLst>
      <p:ext uri="{BB962C8B-B14F-4D97-AF65-F5344CB8AC3E}">
        <p14:creationId xmlns:p14="http://schemas.microsoft.com/office/powerpoint/2010/main" val="125631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F4424-FE3E-401B-4EC1-D1AF2BF39223}"/>
              </a:ext>
            </a:extLst>
          </p:cNvPr>
          <p:cNvSpPr>
            <a:spLocks noGrp="1"/>
          </p:cNvSpPr>
          <p:nvPr>
            <p:ph type="ctrTitle"/>
          </p:nvPr>
        </p:nvSpPr>
        <p:spPr>
          <a:xfrm>
            <a:off x="838200" y="1122363"/>
            <a:ext cx="73152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95149635-D10A-81EE-436F-EE8950C59119}"/>
              </a:ext>
            </a:extLst>
          </p:cNvPr>
          <p:cNvSpPr>
            <a:spLocks noGrp="1"/>
          </p:cNvSpPr>
          <p:nvPr>
            <p:ph type="subTitle" idx="1"/>
          </p:nvPr>
        </p:nvSpPr>
        <p:spPr>
          <a:xfrm>
            <a:off x="838200" y="3602038"/>
            <a:ext cx="73152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DF6165-9204-D774-63CB-65D9A0D9DB0E}"/>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DBBBBC7B-9EF2-219D-A832-B859BA5F6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2F91D-6BF9-412A-929F-61422B20FE56}"/>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5953784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F888-EC3A-9A1A-53F3-29828BC9CF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620064-476C-3115-1D9A-CC90135E52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0F5881-AC7D-93A5-CB28-40C7B4AF942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02056389-F9B4-5012-1626-9C552AB1F1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32347-B9EB-D92A-3FC9-CCD422CCA814}"/>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255259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2B46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041895-E65B-2409-0A8D-A3B27EDD876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E138A-5D86-63EC-5E67-3A50759C35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6EF7B8-860D-FBBB-060F-58C23CC466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2CF5D-087C-BEE9-BFC9-A6717259D15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48B5A988-DA5B-D16E-BCEF-B197A4F144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2A7D1C-A185-0134-B9C0-BB7B53DA11FB}"/>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679279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10826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041895-E65B-2409-0A8D-A3B27EDD876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E138A-5D86-63EC-5E67-3A50759C35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6EF7B8-860D-FBBB-060F-58C23CC466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2CF5D-087C-BEE9-BFC9-A6717259D15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48B5A988-DA5B-D16E-BCEF-B197A4F144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2A7D1C-A185-0134-B9C0-BB7B53DA11FB}"/>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285817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7429C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041895-E65B-2409-0A8D-A3B27EDD876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E138A-5D86-63EC-5E67-3A50759C35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6EF7B8-860D-FBBB-060F-58C23CC466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2CF5D-087C-BEE9-BFC9-A6717259D15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48B5A988-DA5B-D16E-BCEF-B197A4F144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2A7D1C-A185-0134-B9C0-BB7B53DA11FB}"/>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25217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2B46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C61900-F979-C744-318F-AFE7CF91F9C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AB0695-AD85-69BA-9570-012CFD82F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99FD-0B1E-1ACC-69CC-A85E884D6E65}"/>
              </a:ext>
            </a:extLst>
          </p:cNvPr>
          <p:cNvSpPr>
            <a:spLocks noGrp="1"/>
          </p:cNvSpPr>
          <p:nvPr>
            <p:ph sz="half" idx="1"/>
          </p:nvPr>
        </p:nvSpPr>
        <p:spPr>
          <a:xfrm>
            <a:off x="490193" y="1763391"/>
            <a:ext cx="5438053"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8F08A-DDBE-F353-B9E1-A0CAA000F9DF}"/>
              </a:ext>
            </a:extLst>
          </p:cNvPr>
          <p:cNvSpPr>
            <a:spLocks noGrp="1"/>
          </p:cNvSpPr>
          <p:nvPr>
            <p:ph sz="half" idx="2"/>
          </p:nvPr>
        </p:nvSpPr>
        <p:spPr>
          <a:xfrm>
            <a:off x="6260610" y="1763391"/>
            <a:ext cx="5438054"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8C3D7C-2BA8-8C35-23E9-6F3FC43C6707}"/>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D2EA1D3-D8DA-64EE-3FF2-D90ACA5B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E34F7-BF76-0225-F509-FE5BBDCFD199}"/>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74480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rgbClr val="10826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C61900-F979-C744-318F-AFE7CF91F9C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AB0695-AD85-69BA-9570-012CFD82F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99FD-0B1E-1ACC-69CC-A85E884D6E65}"/>
              </a:ext>
            </a:extLst>
          </p:cNvPr>
          <p:cNvSpPr>
            <a:spLocks noGrp="1"/>
          </p:cNvSpPr>
          <p:nvPr>
            <p:ph sz="half" idx="1"/>
          </p:nvPr>
        </p:nvSpPr>
        <p:spPr>
          <a:xfrm>
            <a:off x="490193" y="1763391"/>
            <a:ext cx="5438053"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8F08A-DDBE-F353-B9E1-A0CAA000F9DF}"/>
              </a:ext>
            </a:extLst>
          </p:cNvPr>
          <p:cNvSpPr>
            <a:spLocks noGrp="1"/>
          </p:cNvSpPr>
          <p:nvPr>
            <p:ph sz="half" idx="2"/>
          </p:nvPr>
        </p:nvSpPr>
        <p:spPr>
          <a:xfrm>
            <a:off x="6260610" y="1763391"/>
            <a:ext cx="5438054"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8C3D7C-2BA8-8C35-23E9-6F3FC43C6707}"/>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D2EA1D3-D8DA-64EE-3FF2-D90ACA5B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E34F7-BF76-0225-F509-FE5BBDCFD199}"/>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1247773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rgbClr val="7429C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C61900-F979-C744-318F-AFE7CF91F9C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AB0695-AD85-69BA-9570-012CFD82F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99FD-0B1E-1ACC-69CC-A85E884D6E65}"/>
              </a:ext>
            </a:extLst>
          </p:cNvPr>
          <p:cNvSpPr>
            <a:spLocks noGrp="1"/>
          </p:cNvSpPr>
          <p:nvPr>
            <p:ph sz="half" idx="1"/>
          </p:nvPr>
        </p:nvSpPr>
        <p:spPr>
          <a:xfrm>
            <a:off x="490193" y="1763391"/>
            <a:ext cx="5438053"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8F08A-DDBE-F353-B9E1-A0CAA000F9DF}"/>
              </a:ext>
            </a:extLst>
          </p:cNvPr>
          <p:cNvSpPr>
            <a:spLocks noGrp="1"/>
          </p:cNvSpPr>
          <p:nvPr>
            <p:ph sz="half" idx="2"/>
          </p:nvPr>
        </p:nvSpPr>
        <p:spPr>
          <a:xfrm>
            <a:off x="6260610" y="1763391"/>
            <a:ext cx="5438054"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8C3D7C-2BA8-8C35-23E9-6F3FC43C6707}"/>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D2EA1D3-D8DA-64EE-3FF2-D90ACA5B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E34F7-BF76-0225-F509-FE5BBDCFD199}"/>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567771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rgbClr val="10826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C61900-F979-C744-318F-AFE7CF91F9C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AB0695-AD85-69BA-9570-012CFD82F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99FD-0B1E-1ACC-69CC-A85E884D6E65}"/>
              </a:ext>
            </a:extLst>
          </p:cNvPr>
          <p:cNvSpPr>
            <a:spLocks noGrp="1"/>
          </p:cNvSpPr>
          <p:nvPr>
            <p:ph sz="half" idx="1"/>
          </p:nvPr>
        </p:nvSpPr>
        <p:spPr>
          <a:xfrm>
            <a:off x="490194" y="1763391"/>
            <a:ext cx="3383280"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8F08A-DDBE-F353-B9E1-A0CAA000F9DF}"/>
              </a:ext>
            </a:extLst>
          </p:cNvPr>
          <p:cNvSpPr>
            <a:spLocks noGrp="1"/>
          </p:cNvSpPr>
          <p:nvPr>
            <p:ph sz="half" idx="2"/>
          </p:nvPr>
        </p:nvSpPr>
        <p:spPr>
          <a:xfrm>
            <a:off x="8318528" y="1763391"/>
            <a:ext cx="3383280"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8C3D7C-2BA8-8C35-23E9-6F3FC43C6707}"/>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D2EA1D3-D8DA-64EE-3FF2-D90ACA5B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E34F7-BF76-0225-F509-FE5BBDCFD199}"/>
              </a:ext>
            </a:extLst>
          </p:cNvPr>
          <p:cNvSpPr>
            <a:spLocks noGrp="1"/>
          </p:cNvSpPr>
          <p:nvPr>
            <p:ph type="sldNum" sz="quarter" idx="12"/>
          </p:nvPr>
        </p:nvSpPr>
        <p:spPr/>
        <p:txBody>
          <a:bodyPr/>
          <a:lstStyle/>
          <a:p>
            <a:fld id="{D168412B-2613-CB44-93A4-B42DF1817056}" type="slidenum">
              <a:rPr lang="en-US" smtClean="0"/>
              <a:t>‹#›</a:t>
            </a:fld>
            <a:endParaRPr lang="en-US"/>
          </a:p>
        </p:txBody>
      </p:sp>
      <p:sp>
        <p:nvSpPr>
          <p:cNvPr id="8" name="Content Placeholder 3">
            <a:extLst>
              <a:ext uri="{FF2B5EF4-FFF2-40B4-BE49-F238E27FC236}">
                <a16:creationId xmlns:a16="http://schemas.microsoft.com/office/drawing/2014/main" id="{695284A4-CCCE-0D9B-AA5D-10EB79E7CDC1}"/>
              </a:ext>
            </a:extLst>
          </p:cNvPr>
          <p:cNvSpPr>
            <a:spLocks noGrp="1"/>
          </p:cNvSpPr>
          <p:nvPr>
            <p:ph sz="half" idx="13"/>
          </p:nvPr>
        </p:nvSpPr>
        <p:spPr>
          <a:xfrm>
            <a:off x="4404361" y="1763391"/>
            <a:ext cx="3383280"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7970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wo Content">
    <p:bg>
      <p:bgPr>
        <a:solidFill>
          <a:srgbClr val="7429C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C61900-F979-C744-318F-AFE7CF91F9C6}"/>
              </a:ext>
            </a:extLst>
          </p:cNvPr>
          <p:cNvSpPr/>
          <p:nvPr userDrawn="1"/>
        </p:nvSpPr>
        <p:spPr>
          <a:xfrm>
            <a:off x="249382" y="249383"/>
            <a:ext cx="11693236" cy="6345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AB0695-AD85-69BA-9570-012CFD82F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99FD-0B1E-1ACC-69CC-A85E884D6E65}"/>
              </a:ext>
            </a:extLst>
          </p:cNvPr>
          <p:cNvSpPr>
            <a:spLocks noGrp="1"/>
          </p:cNvSpPr>
          <p:nvPr>
            <p:ph sz="half" idx="1"/>
          </p:nvPr>
        </p:nvSpPr>
        <p:spPr>
          <a:xfrm>
            <a:off x="490194" y="1763391"/>
            <a:ext cx="3383280"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8F08A-DDBE-F353-B9E1-A0CAA000F9DF}"/>
              </a:ext>
            </a:extLst>
          </p:cNvPr>
          <p:cNvSpPr>
            <a:spLocks noGrp="1"/>
          </p:cNvSpPr>
          <p:nvPr>
            <p:ph sz="half" idx="2"/>
          </p:nvPr>
        </p:nvSpPr>
        <p:spPr>
          <a:xfrm>
            <a:off x="8318528" y="1763391"/>
            <a:ext cx="3383280"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8C3D7C-2BA8-8C35-23E9-6F3FC43C6707}"/>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D2EA1D3-D8DA-64EE-3FF2-D90ACA5B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E34F7-BF76-0225-F509-FE5BBDCFD199}"/>
              </a:ext>
            </a:extLst>
          </p:cNvPr>
          <p:cNvSpPr>
            <a:spLocks noGrp="1"/>
          </p:cNvSpPr>
          <p:nvPr>
            <p:ph type="sldNum" sz="quarter" idx="12"/>
          </p:nvPr>
        </p:nvSpPr>
        <p:spPr/>
        <p:txBody>
          <a:bodyPr/>
          <a:lstStyle/>
          <a:p>
            <a:fld id="{D168412B-2613-CB44-93A4-B42DF1817056}" type="slidenum">
              <a:rPr lang="en-US" smtClean="0"/>
              <a:t>‹#›</a:t>
            </a:fld>
            <a:endParaRPr lang="en-US"/>
          </a:p>
        </p:txBody>
      </p:sp>
      <p:sp>
        <p:nvSpPr>
          <p:cNvPr id="8" name="Content Placeholder 3">
            <a:extLst>
              <a:ext uri="{FF2B5EF4-FFF2-40B4-BE49-F238E27FC236}">
                <a16:creationId xmlns:a16="http://schemas.microsoft.com/office/drawing/2014/main" id="{695284A4-CCCE-0D9B-AA5D-10EB79E7CDC1}"/>
              </a:ext>
            </a:extLst>
          </p:cNvPr>
          <p:cNvSpPr>
            <a:spLocks noGrp="1"/>
          </p:cNvSpPr>
          <p:nvPr>
            <p:ph sz="half" idx="13"/>
          </p:nvPr>
        </p:nvSpPr>
        <p:spPr>
          <a:xfrm>
            <a:off x="4404361" y="1763391"/>
            <a:ext cx="3383280" cy="4413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3642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B2646-4540-2F39-7168-1AD49D0BC0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8466E6-71C5-5A23-5842-0C15C8178E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0A748E-7F21-88D6-7D43-AA42263DAB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F8C56A-F0E3-D2C6-CB09-3F260A9FF9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6BC551-3265-EB17-59FE-E81CD00870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143D92-E1AA-EDED-D48D-D3E06D793840}"/>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8" name="Footer Placeholder 7">
            <a:extLst>
              <a:ext uri="{FF2B5EF4-FFF2-40B4-BE49-F238E27FC236}">
                <a16:creationId xmlns:a16="http://schemas.microsoft.com/office/drawing/2014/main" id="{1FFB18EC-B37B-1B2B-7CFD-1D9B242B2C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97B2AC-2C32-A943-EEAA-8CC72E22D9BD}"/>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089812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2A175-C43A-F694-5B3D-ABDAADC675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FC197B-84DA-C1E4-82CF-BFFF04D4AF2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4" name="Footer Placeholder 3">
            <a:extLst>
              <a:ext uri="{FF2B5EF4-FFF2-40B4-BE49-F238E27FC236}">
                <a16:creationId xmlns:a16="http://schemas.microsoft.com/office/drawing/2014/main" id="{17F43094-6554-E5EB-5340-20C8EF765A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095E95-7D90-61D4-A599-2E5D1CB6839F}"/>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1220704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315676-7245-649E-40C0-0647E4EF753B}"/>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3" name="Footer Placeholder 2">
            <a:extLst>
              <a:ext uri="{FF2B5EF4-FFF2-40B4-BE49-F238E27FC236}">
                <a16:creationId xmlns:a16="http://schemas.microsoft.com/office/drawing/2014/main" id="{7000F50C-8897-52A5-1C61-821EE85203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232373-BDA5-B34F-AF59-99463F505575}"/>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747284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578E-4EE8-9675-B1C3-31287D89D3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DB4770-C6F3-9EF8-C807-C7E81E7DBB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0E9288-2B97-52C2-7C1F-41CF23496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08186B-799C-178A-666C-FD00A637C3CC}"/>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3BAADE4-B85C-3960-9804-2829D35E96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1D7CBD-506F-B0C3-9533-DFCF96328EFB}"/>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442849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F4424-FE3E-401B-4EC1-D1AF2BF39223}"/>
              </a:ext>
            </a:extLst>
          </p:cNvPr>
          <p:cNvSpPr>
            <a:spLocks noGrp="1"/>
          </p:cNvSpPr>
          <p:nvPr>
            <p:ph type="ctrTitle"/>
          </p:nvPr>
        </p:nvSpPr>
        <p:spPr>
          <a:xfrm>
            <a:off x="838200" y="1122363"/>
            <a:ext cx="73152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95149635-D10A-81EE-436F-EE8950C59119}"/>
              </a:ext>
            </a:extLst>
          </p:cNvPr>
          <p:cNvSpPr>
            <a:spLocks noGrp="1"/>
          </p:cNvSpPr>
          <p:nvPr>
            <p:ph type="subTitle" idx="1"/>
          </p:nvPr>
        </p:nvSpPr>
        <p:spPr>
          <a:xfrm>
            <a:off x="838200" y="3602038"/>
            <a:ext cx="73152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DF6165-9204-D774-63CB-65D9A0D9DB0E}"/>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DBBBBC7B-9EF2-219D-A832-B859BA5F6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2F91D-6BF9-412A-929F-61422B20FE56}"/>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137702378"/>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E138A-5D86-63EC-5E67-3A50759C35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6EF7B8-860D-FBBB-060F-58C23CC466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2CF5D-087C-BEE9-BFC9-A6717259D15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48B5A988-DA5B-D16E-BCEF-B197A4F144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2A7D1C-A185-0134-B9C0-BB7B53DA11FB}"/>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4032677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4F888-EC3A-9A1A-53F3-29828BC9CF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620064-476C-3115-1D9A-CC90135E52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0F5881-AC7D-93A5-CB28-40C7B4AF942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02056389-F9B4-5012-1626-9C552AB1F1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32347-B9EB-D92A-3FC9-CCD422CCA814}"/>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976626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B0695-AD85-69BA-9570-012CFD82F3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99FD-0B1E-1ACC-69CC-A85E884D6E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8F08A-DDBE-F353-B9E1-A0CAA000F9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8C3D7C-2BA8-8C35-23E9-6F3FC43C6707}"/>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D2EA1D3-D8DA-64EE-3FF2-D90ACA5B3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BE34F7-BF76-0225-F509-FE5BBDCFD199}"/>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510617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B2646-4540-2F39-7168-1AD49D0BC0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8466E6-71C5-5A23-5842-0C15C8178E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0A748E-7F21-88D6-7D43-AA42263DAB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F8C56A-F0E3-D2C6-CB09-3F260A9FF9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6BC551-3265-EB17-59FE-E81CD00870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143D92-E1AA-EDED-D48D-D3E06D793840}"/>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8" name="Footer Placeholder 7">
            <a:extLst>
              <a:ext uri="{FF2B5EF4-FFF2-40B4-BE49-F238E27FC236}">
                <a16:creationId xmlns:a16="http://schemas.microsoft.com/office/drawing/2014/main" id="{1FFB18EC-B37B-1B2B-7CFD-1D9B242B2C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97B2AC-2C32-A943-EEAA-8CC72E22D9BD}"/>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16400305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2A175-C43A-F694-5B3D-ABDAADC675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FC197B-84DA-C1E4-82CF-BFFF04D4AF24}"/>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4" name="Footer Placeholder 3">
            <a:extLst>
              <a:ext uri="{FF2B5EF4-FFF2-40B4-BE49-F238E27FC236}">
                <a16:creationId xmlns:a16="http://schemas.microsoft.com/office/drawing/2014/main" id="{17F43094-6554-E5EB-5340-20C8EF765A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095E95-7D90-61D4-A599-2E5D1CB6839F}"/>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290251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315676-7245-649E-40C0-0647E4EF753B}"/>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3" name="Footer Placeholder 2">
            <a:extLst>
              <a:ext uri="{FF2B5EF4-FFF2-40B4-BE49-F238E27FC236}">
                <a16:creationId xmlns:a16="http://schemas.microsoft.com/office/drawing/2014/main" id="{7000F50C-8897-52A5-1C61-821EE85203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232373-BDA5-B34F-AF59-99463F505575}"/>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2836436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578E-4EE8-9675-B1C3-31287D89D3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DB4770-C6F3-9EF8-C807-C7E81E7DBB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0E9288-2B97-52C2-7C1F-41CF23496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08186B-799C-178A-666C-FD00A637C3CC}"/>
              </a:ext>
            </a:extLst>
          </p:cNvPr>
          <p:cNvSpPr>
            <a:spLocks noGrp="1"/>
          </p:cNvSpPr>
          <p:nvPr>
            <p:ph type="dt" sz="half" idx="10"/>
          </p:nvPr>
        </p:nvSpPr>
        <p:spPr/>
        <p:txBody>
          <a:bodyPr/>
          <a:lstStyle/>
          <a:p>
            <a:fld id="{4A1C2BA6-87B9-1B4E-97A2-714757FFCF5C}" type="datetimeFigureOut">
              <a:rPr lang="en-US" smtClean="0"/>
              <a:t>9/18/26</a:t>
            </a:fld>
            <a:endParaRPr lang="en-US"/>
          </a:p>
        </p:txBody>
      </p:sp>
      <p:sp>
        <p:nvSpPr>
          <p:cNvPr id="6" name="Footer Placeholder 5">
            <a:extLst>
              <a:ext uri="{FF2B5EF4-FFF2-40B4-BE49-F238E27FC236}">
                <a16:creationId xmlns:a16="http://schemas.microsoft.com/office/drawing/2014/main" id="{A3BAADE4-B85C-3960-9804-2829D35E96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1D7CBD-506F-B0C3-9533-DFCF96328EFB}"/>
              </a:ext>
            </a:extLst>
          </p:cNvPr>
          <p:cNvSpPr>
            <a:spLocks noGrp="1"/>
          </p:cNvSpPr>
          <p:nvPr>
            <p:ph type="sldNum" sz="quarter" idx="12"/>
          </p:nvPr>
        </p:nvSpPr>
        <p:spPr/>
        <p:txBody>
          <a:bodyPr/>
          <a:lstStyle/>
          <a:p>
            <a:fld id="{D168412B-2613-CB44-93A4-B42DF1817056}" type="slidenum">
              <a:rPr lang="en-US" smtClean="0"/>
              <a:t>‹#›</a:t>
            </a:fld>
            <a:endParaRPr lang="en-US"/>
          </a:p>
        </p:txBody>
      </p:sp>
    </p:spTree>
    <p:extLst>
      <p:ext uri="{BB962C8B-B14F-4D97-AF65-F5344CB8AC3E}">
        <p14:creationId xmlns:p14="http://schemas.microsoft.com/office/powerpoint/2010/main" val="377203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054A89-3A24-C9F8-65D4-5FCD725926E4}"/>
              </a:ext>
            </a:extLst>
          </p:cNvPr>
          <p:cNvSpPr>
            <a:spLocks noGrp="1"/>
          </p:cNvSpPr>
          <p:nvPr>
            <p:ph type="title"/>
          </p:nvPr>
        </p:nvSpPr>
        <p:spPr>
          <a:xfrm>
            <a:off x="490193" y="461914"/>
            <a:ext cx="11208471" cy="103238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B45004C2-DF1B-D3AC-EDF2-47C1DF1A4F56}"/>
              </a:ext>
            </a:extLst>
          </p:cNvPr>
          <p:cNvSpPr>
            <a:spLocks noGrp="1"/>
          </p:cNvSpPr>
          <p:nvPr>
            <p:ph type="body" idx="1"/>
          </p:nvPr>
        </p:nvSpPr>
        <p:spPr>
          <a:xfrm>
            <a:off x="490193" y="1762811"/>
            <a:ext cx="11208471" cy="441415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D182D-116B-AA4E-A7C0-8D97EBF73117}"/>
              </a:ext>
            </a:extLst>
          </p:cNvPr>
          <p:cNvSpPr>
            <a:spLocks noGrp="1"/>
          </p:cNvSpPr>
          <p:nvPr>
            <p:ph type="dt" sz="half" idx="2"/>
          </p:nvPr>
        </p:nvSpPr>
        <p:spPr>
          <a:xfrm>
            <a:off x="490193" y="6285222"/>
            <a:ext cx="2743200" cy="226509"/>
          </a:xfrm>
          <a:prstGeom prst="rect">
            <a:avLst/>
          </a:prstGeom>
        </p:spPr>
        <p:txBody>
          <a:bodyPr vert="horz" lIns="91440" tIns="45720" rIns="91440" bIns="45720" rtlCol="0" anchor="ctr"/>
          <a:lstStyle>
            <a:lvl1pPr algn="l">
              <a:defRPr sz="1200">
                <a:solidFill>
                  <a:schemeClr val="tx1">
                    <a:tint val="82000"/>
                  </a:schemeClr>
                </a:solidFill>
              </a:defRPr>
            </a:lvl1p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47D753F6-ADFB-B8BF-3E05-19B6B6E9C11A}"/>
              </a:ext>
            </a:extLst>
          </p:cNvPr>
          <p:cNvSpPr>
            <a:spLocks noGrp="1"/>
          </p:cNvSpPr>
          <p:nvPr>
            <p:ph type="ftr" sz="quarter" idx="3"/>
          </p:nvPr>
        </p:nvSpPr>
        <p:spPr>
          <a:xfrm>
            <a:off x="4037028" y="6285220"/>
            <a:ext cx="4114800" cy="226509"/>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61E378-3376-05FF-8C19-DC2217147BF9}"/>
              </a:ext>
            </a:extLst>
          </p:cNvPr>
          <p:cNvSpPr>
            <a:spLocks noGrp="1"/>
          </p:cNvSpPr>
          <p:nvPr>
            <p:ph type="sldNum" sz="quarter" idx="4"/>
          </p:nvPr>
        </p:nvSpPr>
        <p:spPr>
          <a:xfrm>
            <a:off x="8958607" y="6285221"/>
            <a:ext cx="2743200" cy="226509"/>
          </a:xfrm>
          <a:prstGeom prst="rect">
            <a:avLst/>
          </a:prstGeom>
        </p:spPr>
        <p:txBody>
          <a:bodyPr vert="horz" lIns="91440" tIns="45720" rIns="91440" bIns="45720" rtlCol="0" anchor="ctr"/>
          <a:lstStyle>
            <a:lvl1pPr algn="r">
              <a:defRPr sz="1200">
                <a:solidFill>
                  <a:schemeClr val="tx1">
                    <a:tint val="82000"/>
                  </a:schemeClr>
                </a:solidFill>
              </a:defRPr>
            </a:lvl1pPr>
          </a:lstStyle>
          <a:p>
            <a:fld id="{D168412B-2613-CB44-93A4-B42DF1817056}" type="slidenum">
              <a:rPr lang="en-US" smtClean="0"/>
              <a:t>‹#›</a:t>
            </a:fld>
            <a:endParaRPr lang="en-US"/>
          </a:p>
        </p:txBody>
      </p:sp>
    </p:spTree>
    <p:extLst>
      <p:ext uri="{BB962C8B-B14F-4D97-AF65-F5344CB8AC3E}">
        <p14:creationId xmlns:p14="http://schemas.microsoft.com/office/powerpoint/2010/main" val="217449125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7" r:id="rId4"/>
    <p:sldLayoutId id="2147483668" r:id="rId5"/>
    <p:sldLayoutId id="2147483652" r:id="rId6"/>
    <p:sldLayoutId id="2147483670" r:id="rId7"/>
    <p:sldLayoutId id="2147483669" r:id="rId8"/>
    <p:sldLayoutId id="2147483666" r:id="rId9"/>
    <p:sldLayoutId id="2147483671" r:id="rId10"/>
    <p:sldLayoutId id="2147483653" r:id="rId11"/>
    <p:sldLayoutId id="2147483654" r:id="rId12"/>
    <p:sldLayoutId id="2147483655" r:id="rId13"/>
    <p:sldLayoutId id="2147483656" r:id="rId14"/>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054A89-3A24-C9F8-65D4-5FCD725926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5004C2-DF1B-D3AC-EDF2-47C1DF1A4F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D182D-116B-AA4E-A7C0-8D97EBF731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1C2BA6-87B9-1B4E-97A2-714757FFCF5C}" type="datetimeFigureOut">
              <a:rPr lang="en-US" smtClean="0"/>
              <a:t>9/18/26</a:t>
            </a:fld>
            <a:endParaRPr lang="en-US"/>
          </a:p>
        </p:txBody>
      </p:sp>
      <p:sp>
        <p:nvSpPr>
          <p:cNvPr id="5" name="Footer Placeholder 4">
            <a:extLst>
              <a:ext uri="{FF2B5EF4-FFF2-40B4-BE49-F238E27FC236}">
                <a16:creationId xmlns:a16="http://schemas.microsoft.com/office/drawing/2014/main" id="{47D753F6-ADFB-B8BF-3E05-19B6B6E9C1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61E378-3376-05FF-8C19-DC2217147B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68412B-2613-CB44-93A4-B42DF1817056}" type="slidenum">
              <a:rPr lang="en-US" smtClean="0"/>
              <a:t>‹#›</a:t>
            </a:fld>
            <a:endParaRPr lang="en-US"/>
          </a:p>
        </p:txBody>
      </p:sp>
    </p:spTree>
    <p:extLst>
      <p:ext uri="{BB962C8B-B14F-4D97-AF65-F5344CB8AC3E}">
        <p14:creationId xmlns:p14="http://schemas.microsoft.com/office/powerpoint/2010/main" val="71849719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5.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customXml" Target="../ink/ink4.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customXml" Target="../ink/ink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customXml" Target="../ink/ink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dss.mo.gov/hr1/community-engagement-screener" TargetMode="External"/><Relationship Id="rId2" Type="http://schemas.openxmlformats.org/officeDocument/2006/relationships/hyperlink" Target="https://dss.mo.gov/hr1" TargetMode="External"/><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covermissour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EF68-774D-C3C7-3109-8E4483F80888}"/>
              </a:ext>
            </a:extLst>
          </p:cNvPr>
          <p:cNvSpPr>
            <a:spLocks noGrp="1"/>
          </p:cNvSpPr>
          <p:nvPr>
            <p:ph type="ctrTitle"/>
          </p:nvPr>
        </p:nvSpPr>
        <p:spPr>
          <a:xfrm>
            <a:off x="5453713" y="1210291"/>
            <a:ext cx="6744101" cy="2387600"/>
          </a:xfrm>
        </p:spPr>
        <p:txBody>
          <a:bodyPr>
            <a:normAutofit/>
          </a:bodyPr>
          <a:lstStyle/>
          <a:p>
            <a:pPr algn="l"/>
            <a:r>
              <a:rPr lang="en-US" sz="5400">
                <a:latin typeface="Whitney Black" pitchFamily="2" charset="0"/>
              </a:rPr>
              <a:t>Missouri Medicaid Rules are Changing</a:t>
            </a:r>
          </a:p>
        </p:txBody>
      </p:sp>
      <p:sp>
        <p:nvSpPr>
          <p:cNvPr id="3" name="Subtitle 2">
            <a:extLst>
              <a:ext uri="{FF2B5EF4-FFF2-40B4-BE49-F238E27FC236}">
                <a16:creationId xmlns:a16="http://schemas.microsoft.com/office/drawing/2014/main" id="{B13539E0-ED5B-FFC7-CCA1-97B2794E8BCF}"/>
              </a:ext>
            </a:extLst>
          </p:cNvPr>
          <p:cNvSpPr>
            <a:spLocks noGrp="1"/>
          </p:cNvSpPr>
          <p:nvPr>
            <p:ph type="subTitle" idx="1"/>
          </p:nvPr>
        </p:nvSpPr>
        <p:spPr>
          <a:xfrm>
            <a:off x="5453713" y="3747231"/>
            <a:ext cx="6149284" cy="1343524"/>
          </a:xfrm>
        </p:spPr>
        <p:txBody>
          <a:bodyPr vert="horz" lIns="91440" tIns="45720" rIns="91440" bIns="45720" rtlCol="0" anchor="ctr">
            <a:normAutofit/>
          </a:bodyPr>
          <a:lstStyle/>
          <a:p>
            <a:pPr algn="l">
              <a:lnSpc>
                <a:spcPct val="100000"/>
              </a:lnSpc>
            </a:pPr>
            <a:r>
              <a:rPr lang="en-US" sz="2000" b="1">
                <a:latin typeface="Whitney Medium" pitchFamily="2" charset="0"/>
              </a:rPr>
              <a:t>Learn what’s changing and how Missourians enrolled in Medicaid can start preparing.</a:t>
            </a:r>
          </a:p>
          <a:p>
            <a:pPr algn="l"/>
            <a:r>
              <a:rPr lang="en-US" sz="2000">
                <a:latin typeface="Whitney Medium" pitchFamily="2" charset="0"/>
              </a:rPr>
              <a:t>September 2026</a:t>
            </a:r>
          </a:p>
        </p:txBody>
      </p:sp>
      <p:pic>
        <p:nvPicPr>
          <p:cNvPr id="5" name="Picture 4">
            <a:extLst>
              <a:ext uri="{FF2B5EF4-FFF2-40B4-BE49-F238E27FC236}">
                <a16:creationId xmlns:a16="http://schemas.microsoft.com/office/drawing/2014/main" id="{7EEF1471-1163-FC97-4B47-AED3101E9797}"/>
              </a:ext>
            </a:extLst>
          </p:cNvPr>
          <p:cNvPicPr>
            <a:picLocks noChangeAspect="1"/>
          </p:cNvPicPr>
          <p:nvPr/>
        </p:nvPicPr>
        <p:blipFill>
          <a:blip r:embed="rId2"/>
          <a:srcRect l="24340" r="26264"/>
          <a:stretch>
            <a:fillRect/>
          </a:stretch>
        </p:blipFill>
        <p:spPr>
          <a:xfrm>
            <a:off x="0" y="0"/>
            <a:ext cx="5074508" cy="6858000"/>
          </a:xfrm>
          <a:prstGeom prst="rect">
            <a:avLst/>
          </a:prstGeom>
        </p:spPr>
      </p:pic>
    </p:spTree>
    <p:extLst>
      <p:ext uri="{BB962C8B-B14F-4D97-AF65-F5344CB8AC3E}">
        <p14:creationId xmlns:p14="http://schemas.microsoft.com/office/powerpoint/2010/main" val="1843419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3EA3-5442-E919-9696-62517473FAD2}"/>
              </a:ext>
            </a:extLst>
          </p:cNvPr>
          <p:cNvSpPr>
            <a:spLocks noGrp="1"/>
          </p:cNvSpPr>
          <p:nvPr>
            <p:ph type="title"/>
          </p:nvPr>
        </p:nvSpPr>
        <p:spPr/>
        <p:txBody>
          <a:bodyPr/>
          <a:lstStyle/>
          <a:p>
            <a:r>
              <a:rPr lang="en-US">
                <a:latin typeface="Whitney Black" pitchFamily="2" charset="0"/>
              </a:rPr>
              <a:t>The federal government is changing rules for Medicaid.</a:t>
            </a:r>
            <a:br>
              <a:rPr lang="en-US">
                <a:latin typeface="Whitney Black" pitchFamily="2" charset="0"/>
              </a:rPr>
            </a:br>
            <a:r>
              <a:rPr lang="en-US" sz="2000" b="0">
                <a:latin typeface="Whitney Medium" pitchFamily="2" charset="0"/>
              </a:rPr>
              <a:t>In Missouri, Medicaid is also called MO HealthNet.</a:t>
            </a:r>
            <a:endParaRPr lang="en-US"/>
          </a:p>
        </p:txBody>
      </p:sp>
      <p:sp>
        <p:nvSpPr>
          <p:cNvPr id="3" name="Content Placeholder 2">
            <a:extLst>
              <a:ext uri="{FF2B5EF4-FFF2-40B4-BE49-F238E27FC236}">
                <a16:creationId xmlns:a16="http://schemas.microsoft.com/office/drawing/2014/main" id="{33FEAE2A-4889-1B03-5D55-1FBEBDBEC7C8}"/>
              </a:ext>
            </a:extLst>
          </p:cNvPr>
          <p:cNvSpPr>
            <a:spLocks noGrp="1"/>
          </p:cNvSpPr>
          <p:nvPr>
            <p:ph idx="1"/>
          </p:nvPr>
        </p:nvSpPr>
        <p:spPr/>
        <p:txBody>
          <a:bodyPr/>
          <a:lstStyle/>
          <a:p>
            <a:pPr marL="0" indent="0">
              <a:buNone/>
            </a:pPr>
            <a:r>
              <a:rPr lang="en-US" b="1">
                <a:solidFill>
                  <a:srgbClr val="3045FF"/>
                </a:solidFill>
                <a:latin typeface="Whitney Bold" pitchFamily="2" charset="0"/>
              </a:rPr>
              <a:t>Work reporting requirements</a:t>
            </a:r>
          </a:p>
          <a:p>
            <a:r>
              <a:rPr lang="en-US">
                <a:latin typeface="Whitney Medium" pitchFamily="2" charset="0"/>
              </a:rPr>
              <a:t>You will need to show that you are working or doing other approved activities to get or keep Medicaid. </a:t>
            </a:r>
          </a:p>
          <a:p>
            <a:r>
              <a:rPr lang="en-US">
                <a:latin typeface="Whitney Medium" pitchFamily="2" charset="0"/>
              </a:rPr>
              <a:t>These are called "work reporting requirements" or "community engagement requirements."</a:t>
            </a:r>
          </a:p>
          <a:p>
            <a:r>
              <a:rPr lang="en-US">
                <a:latin typeface="Whitney Medium" pitchFamily="2" charset="0"/>
              </a:rPr>
              <a:t>Some people are exempt and will not have to report work.</a:t>
            </a:r>
          </a:p>
          <a:p>
            <a:endParaRPr lang="en-US">
              <a:latin typeface="Whitney Medium" pitchFamily="2" charset="0"/>
            </a:endParaRPr>
          </a:p>
          <a:p>
            <a:pPr marL="0" indent="0">
              <a:buNone/>
            </a:pPr>
            <a:r>
              <a:rPr lang="en-US" b="1">
                <a:solidFill>
                  <a:srgbClr val="3045FF"/>
                </a:solidFill>
                <a:latin typeface="Whitney Bold" pitchFamily="2" charset="0"/>
              </a:rPr>
              <a:t>Renewals will happen every 6 months</a:t>
            </a:r>
          </a:p>
          <a:p>
            <a:r>
              <a:rPr lang="en-US">
                <a:latin typeface="Whitney Medium" pitchFamily="2" charset="0"/>
              </a:rPr>
              <a:t>The state will now check your information every 6 months to make sure you still qualify for Medicaid. </a:t>
            </a:r>
          </a:p>
          <a:p>
            <a:r>
              <a:rPr lang="en-US">
                <a:latin typeface="Whitney Medium" pitchFamily="2" charset="0"/>
              </a:rPr>
              <a:t>This is called a renewal. This review used to happen once a year.</a:t>
            </a:r>
          </a:p>
          <a:p>
            <a:endParaRPr lang="en-US"/>
          </a:p>
        </p:txBody>
      </p:sp>
    </p:spTree>
    <p:extLst>
      <p:ext uri="{BB962C8B-B14F-4D97-AF65-F5344CB8AC3E}">
        <p14:creationId xmlns:p14="http://schemas.microsoft.com/office/powerpoint/2010/main" val="1080333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4F71CE-ECA7-49FA-394B-E03BF5F4D1D4}"/>
              </a:ext>
            </a:extLst>
          </p:cNvPr>
          <p:cNvSpPr/>
          <p:nvPr/>
        </p:nvSpPr>
        <p:spPr>
          <a:xfrm>
            <a:off x="622851" y="3759699"/>
            <a:ext cx="8918713" cy="2475944"/>
          </a:xfrm>
          <a:prstGeom prst="rect">
            <a:avLst/>
          </a:prstGeom>
          <a:noFill/>
          <a:ln w="53975">
            <a:solidFill>
              <a:srgbClr val="2B4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929F84-31E1-1472-6510-256C81923230}"/>
              </a:ext>
            </a:extLst>
          </p:cNvPr>
          <p:cNvSpPr>
            <a:spLocks noGrp="1"/>
          </p:cNvSpPr>
          <p:nvPr>
            <p:ph type="title"/>
          </p:nvPr>
        </p:nvSpPr>
        <p:spPr/>
        <p:txBody>
          <a:bodyPr/>
          <a:lstStyle/>
          <a:p>
            <a:r>
              <a:rPr lang="en-US">
                <a:latin typeface="Whitney Black" pitchFamily="2" charset="0"/>
              </a:rPr>
              <a:t>The changes only affect </a:t>
            </a:r>
            <a:r>
              <a:rPr lang="en-US">
                <a:solidFill>
                  <a:srgbClr val="0624FF"/>
                </a:solidFill>
                <a:latin typeface="Whitney Black" pitchFamily="2" charset="0"/>
              </a:rPr>
              <a:t>adults ages 19-64 </a:t>
            </a:r>
            <a:r>
              <a:rPr lang="en-US">
                <a:latin typeface="Whitney Black" pitchFamily="2" charset="0"/>
              </a:rPr>
              <a:t>in </a:t>
            </a:r>
            <a:br>
              <a:rPr lang="en-US">
                <a:latin typeface="Whitney Black" pitchFamily="2" charset="0"/>
              </a:rPr>
            </a:br>
            <a:r>
              <a:rPr lang="en-US">
                <a:latin typeface="Whitney Black" pitchFamily="2" charset="0"/>
              </a:rPr>
              <a:t>Missouri Medicaid’s Adult Expansion Group.</a:t>
            </a:r>
            <a:endParaRPr lang="en-US"/>
          </a:p>
        </p:txBody>
      </p:sp>
      <p:sp>
        <p:nvSpPr>
          <p:cNvPr id="3" name="Content Placeholder 2">
            <a:extLst>
              <a:ext uri="{FF2B5EF4-FFF2-40B4-BE49-F238E27FC236}">
                <a16:creationId xmlns:a16="http://schemas.microsoft.com/office/drawing/2014/main" id="{3EE4482F-AA20-6D00-E230-5740120DCD28}"/>
              </a:ext>
            </a:extLst>
          </p:cNvPr>
          <p:cNvSpPr>
            <a:spLocks noGrp="1"/>
          </p:cNvSpPr>
          <p:nvPr>
            <p:ph idx="1"/>
          </p:nvPr>
        </p:nvSpPr>
        <p:spPr/>
        <p:txBody>
          <a:bodyPr>
            <a:normAutofit/>
          </a:bodyPr>
          <a:lstStyle/>
          <a:p>
            <a:r>
              <a:rPr lang="en-US">
                <a:latin typeface="Whitney Medium" pitchFamily="2" charset="0"/>
              </a:rPr>
              <a:t>The changes start in 2027.</a:t>
            </a:r>
          </a:p>
          <a:p>
            <a:pPr lvl="0" fontAlgn="base"/>
            <a:r>
              <a:rPr lang="en-US">
                <a:latin typeface="Whitney Medium" pitchFamily="2" charset="0"/>
              </a:rPr>
              <a:t>Most adults ages 19-64 who enrolled in Missouri Medicaid’s </a:t>
            </a:r>
            <a:r>
              <a:rPr lang="en-US" b="1">
                <a:latin typeface="Whitney Medium" pitchFamily="2" charset="0"/>
              </a:rPr>
              <a:t>Adult Expansion Group (AEG) </a:t>
            </a:r>
            <a:r>
              <a:rPr lang="en-US">
                <a:latin typeface="Whitney Medium" pitchFamily="2" charset="0"/>
              </a:rPr>
              <a:t>will need to meet work reporting requirements.​</a:t>
            </a:r>
          </a:p>
          <a:p>
            <a:r>
              <a:rPr lang="en-US">
                <a:latin typeface="Whitney Medium" pitchFamily="2" charset="0"/>
              </a:rPr>
              <a:t>Some adults are exempt from work reporting requirements. That means they will not have to report work.</a:t>
            </a:r>
          </a:p>
          <a:p>
            <a:pPr marL="0" indent="0">
              <a:buNone/>
            </a:pPr>
            <a:endParaRPr lang="en-US"/>
          </a:p>
          <a:p>
            <a:pPr marL="0" indent="0">
              <a:buNone/>
            </a:pPr>
            <a:endParaRPr lang="en-US"/>
          </a:p>
          <a:p>
            <a:pPr marL="457200" lvl="1" indent="0">
              <a:buNone/>
            </a:pPr>
            <a:r>
              <a:rPr lang="en-US" b="1">
                <a:latin typeface="Whitney Bold" pitchFamily="2" charset="0"/>
              </a:rPr>
              <a:t>These changes do NOT apply to:</a:t>
            </a:r>
          </a:p>
          <a:p>
            <a:pPr marL="800100" lvl="1" indent="-342900"/>
            <a:r>
              <a:rPr lang="en-US">
                <a:latin typeface="Whitney Medium" pitchFamily="2" charset="0"/>
              </a:rPr>
              <a:t>Children under age 19</a:t>
            </a:r>
          </a:p>
          <a:p>
            <a:pPr marL="800100" lvl="1" indent="-342900"/>
            <a:r>
              <a:rPr lang="en-US">
                <a:latin typeface="Whitney Medium" pitchFamily="2" charset="0"/>
              </a:rPr>
              <a:t>Seniors</a:t>
            </a:r>
          </a:p>
          <a:p>
            <a:pPr marL="800100" lvl="1" indent="-342900"/>
            <a:r>
              <a:rPr lang="en-US">
                <a:latin typeface="Whitney Medium" pitchFamily="2" charset="0"/>
              </a:rPr>
              <a:t>Parents or caretakers enrolled in the MO HealthNet for Families program</a:t>
            </a:r>
          </a:p>
          <a:p>
            <a:pPr marL="800100" lvl="1" indent="-342900"/>
            <a:r>
              <a:rPr lang="en-US">
                <a:latin typeface="Whitney Medium" pitchFamily="2" charset="0"/>
              </a:rPr>
              <a:t>People with MO HealthNet for the Aged, Blind or Disabled</a:t>
            </a:r>
            <a:endParaRPr lang="en-US" b="1">
              <a:solidFill>
                <a:srgbClr val="3045FF"/>
              </a:solidFill>
              <a:latin typeface="Whitney Medium" pitchFamily="2" charset="0"/>
            </a:endParaRPr>
          </a:p>
          <a:p>
            <a:endParaRPr lang="en-US">
              <a:latin typeface="Whitney Medium" pitchFamily="2" charset="0"/>
            </a:endParaRPr>
          </a:p>
          <a:p>
            <a:endParaRPr lang="en-US"/>
          </a:p>
        </p:txBody>
      </p:sp>
      <p:grpSp>
        <p:nvGrpSpPr>
          <p:cNvPr id="6" name="Group 5">
            <a:extLst>
              <a:ext uri="{FF2B5EF4-FFF2-40B4-BE49-F238E27FC236}">
                <a16:creationId xmlns:a16="http://schemas.microsoft.com/office/drawing/2014/main" id="{A1D5FE33-FC21-FE68-17B2-057A93EF965F}"/>
              </a:ext>
            </a:extLst>
          </p:cNvPr>
          <p:cNvGrpSpPr/>
          <p:nvPr/>
        </p:nvGrpSpPr>
        <p:grpSpPr>
          <a:xfrm>
            <a:off x="823776" y="3474411"/>
            <a:ext cx="2366258" cy="570575"/>
            <a:chOff x="784019" y="3193589"/>
            <a:chExt cx="2366258" cy="570575"/>
          </a:xfrm>
        </p:grpSpPr>
        <p:sp>
          <p:nvSpPr>
            <p:cNvPr id="7" name="Rectangle 6">
              <a:extLst>
                <a:ext uri="{FF2B5EF4-FFF2-40B4-BE49-F238E27FC236}">
                  <a16:creationId xmlns:a16="http://schemas.microsoft.com/office/drawing/2014/main" id="{FB8E4BAA-7B28-8540-0215-E3ABCC2E6007}"/>
                </a:ext>
              </a:extLst>
            </p:cNvPr>
            <p:cNvSpPr/>
            <p:nvPr/>
          </p:nvSpPr>
          <p:spPr>
            <a:xfrm rot="21261873">
              <a:off x="784019" y="3193589"/>
              <a:ext cx="2366258" cy="570575"/>
            </a:xfrm>
            <a:prstGeom prst="rect">
              <a:avLst/>
            </a:prstGeom>
            <a:solidFill>
              <a:srgbClr val="2B4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991FBB5-8811-9996-8897-72BA1D5B76B8}"/>
                </a:ext>
              </a:extLst>
            </p:cNvPr>
            <p:cNvSpPr txBox="1"/>
            <p:nvPr/>
          </p:nvSpPr>
          <p:spPr>
            <a:xfrm rot="21217389">
              <a:off x="938360" y="3255233"/>
              <a:ext cx="2146355" cy="461665"/>
            </a:xfrm>
            <a:prstGeom prst="rect">
              <a:avLst/>
            </a:prstGeom>
            <a:noFill/>
          </p:spPr>
          <p:txBody>
            <a:bodyPr wrap="square">
              <a:spAutoFit/>
            </a:bodyPr>
            <a:lstStyle/>
            <a:p>
              <a:r>
                <a:rPr lang="en-US" sz="2400" b="1">
                  <a:solidFill>
                    <a:srgbClr val="FFF07D"/>
                  </a:solidFill>
                  <a:latin typeface="Whitney Black" pitchFamily="2" charset="0"/>
                </a:rPr>
                <a:t>IMPORTANT!</a:t>
              </a:r>
            </a:p>
          </p:txBody>
        </p:sp>
      </p:grpSp>
    </p:spTree>
    <p:extLst>
      <p:ext uri="{BB962C8B-B14F-4D97-AF65-F5344CB8AC3E}">
        <p14:creationId xmlns:p14="http://schemas.microsoft.com/office/powerpoint/2010/main" val="1027583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1FCA5-5E59-DD32-E5C4-722A2B9A0C46}"/>
              </a:ext>
            </a:extLst>
          </p:cNvPr>
          <p:cNvSpPr>
            <a:spLocks noGrp="1"/>
          </p:cNvSpPr>
          <p:nvPr>
            <p:ph type="title"/>
          </p:nvPr>
        </p:nvSpPr>
        <p:spPr/>
        <p:txBody>
          <a:bodyPr/>
          <a:lstStyle/>
          <a:p>
            <a:r>
              <a:rPr lang="en-US">
                <a:latin typeface="Whitney Black" pitchFamily="2" charset="0"/>
              </a:rPr>
              <a:t>Some adults don't have to report work.</a:t>
            </a:r>
            <a:br>
              <a:rPr lang="en-US">
                <a:latin typeface="Whitney Black" pitchFamily="2" charset="0"/>
              </a:rPr>
            </a:br>
            <a:r>
              <a:rPr lang="en-US">
                <a:latin typeface="Whitney Black" pitchFamily="2" charset="0"/>
              </a:rPr>
              <a:t>You are exempt and do not have to report work if you:</a:t>
            </a:r>
            <a:endParaRPr lang="en-US"/>
          </a:p>
        </p:txBody>
      </p:sp>
      <p:sp>
        <p:nvSpPr>
          <p:cNvPr id="3" name="Content Placeholder 2">
            <a:extLst>
              <a:ext uri="{FF2B5EF4-FFF2-40B4-BE49-F238E27FC236}">
                <a16:creationId xmlns:a16="http://schemas.microsoft.com/office/drawing/2014/main" id="{7B49C6AD-4617-2748-6896-293BC21D5249}"/>
              </a:ext>
            </a:extLst>
          </p:cNvPr>
          <p:cNvSpPr>
            <a:spLocks noGrp="1"/>
          </p:cNvSpPr>
          <p:nvPr>
            <p:ph sz="half" idx="1"/>
          </p:nvPr>
        </p:nvSpPr>
        <p:spPr>
          <a:xfrm>
            <a:off x="490193" y="1763391"/>
            <a:ext cx="5485952" cy="4413572"/>
          </a:xfrm>
        </p:spPr>
        <p:txBody>
          <a:bodyPr>
            <a:normAutofit fontScale="77500" lnSpcReduction="20000"/>
          </a:bodyPr>
          <a:lstStyle/>
          <a:p>
            <a:pPr>
              <a:lnSpc>
                <a:spcPct val="110000"/>
              </a:lnSpc>
            </a:pPr>
            <a:r>
              <a:rPr lang="en-US" sz="1900">
                <a:latin typeface="Whitney Medium" pitchFamily="2" charset="0"/>
              </a:rPr>
              <a:t>Are pregnant or have postpartum coverage from Medicaid</a:t>
            </a:r>
          </a:p>
          <a:p>
            <a:pPr>
              <a:lnSpc>
                <a:spcPct val="110000"/>
              </a:lnSpc>
            </a:pPr>
            <a:r>
              <a:rPr lang="en-US" sz="1900">
                <a:latin typeface="Whitney Medium" pitchFamily="2" charset="0"/>
              </a:rPr>
              <a:t>Are a parent or caregiver of a child under 14</a:t>
            </a:r>
          </a:p>
          <a:p>
            <a:pPr>
              <a:lnSpc>
                <a:spcPct val="110000"/>
              </a:lnSpc>
            </a:pPr>
            <a:r>
              <a:rPr lang="en-US" sz="1900">
                <a:latin typeface="Whitney Medium" pitchFamily="2" charset="0"/>
              </a:rPr>
              <a:t>Are a parent or caregiver of a person who has a disability</a:t>
            </a:r>
          </a:p>
          <a:p>
            <a:pPr>
              <a:lnSpc>
                <a:spcPct val="110000"/>
              </a:lnSpc>
            </a:pPr>
            <a:r>
              <a:rPr lang="en-US" sz="1900">
                <a:latin typeface="Whitney Medium" pitchFamily="2" charset="0"/>
              </a:rPr>
              <a:t>Are American Indian or Alaska Native</a:t>
            </a:r>
          </a:p>
          <a:p>
            <a:pPr>
              <a:lnSpc>
                <a:spcPct val="110000"/>
              </a:lnSpc>
            </a:pPr>
            <a:r>
              <a:rPr lang="en-US" sz="1900">
                <a:latin typeface="Whitney Medium" pitchFamily="2" charset="0"/>
              </a:rPr>
              <a:t>Are a veteran with a disability rated as total</a:t>
            </a:r>
          </a:p>
          <a:p>
            <a:pPr>
              <a:lnSpc>
                <a:spcPct val="110000"/>
              </a:lnSpc>
            </a:pPr>
            <a:r>
              <a:rPr lang="en-US" sz="1900">
                <a:latin typeface="Whitney Medium" pitchFamily="2" charset="0"/>
              </a:rPr>
              <a:t>Were in foster care at age 18 and are currently younger than 26 </a:t>
            </a:r>
          </a:p>
          <a:p>
            <a:pPr>
              <a:lnSpc>
                <a:spcPct val="110000"/>
              </a:lnSpc>
            </a:pPr>
            <a:r>
              <a:rPr lang="en-US" sz="1900">
                <a:latin typeface="Whitney Medium" pitchFamily="2" charset="0"/>
              </a:rPr>
              <a:t>Are in jail or prison now or were in jail or prison in the past 3 months</a:t>
            </a:r>
          </a:p>
          <a:p>
            <a:pPr>
              <a:lnSpc>
                <a:spcPct val="110000"/>
              </a:lnSpc>
            </a:pPr>
            <a:r>
              <a:rPr lang="en-US" sz="1900">
                <a:latin typeface="Whitney Medium" pitchFamily="2" charset="0"/>
              </a:rPr>
              <a:t>Are getting help for a substance use disorder, such as a treatment or rehabilitation </a:t>
            </a:r>
          </a:p>
          <a:p>
            <a:pPr>
              <a:lnSpc>
                <a:spcPct val="110000"/>
              </a:lnSpc>
            </a:pPr>
            <a:r>
              <a:rPr lang="en-US" sz="1900">
                <a:latin typeface="Whitney Medium" pitchFamily="2" charset="0"/>
              </a:rPr>
              <a:t>Get SNAP (food assistance) and are subject to SNAP work requirements</a:t>
            </a:r>
          </a:p>
          <a:p>
            <a:pPr>
              <a:lnSpc>
                <a:spcPct val="110000"/>
              </a:lnSpc>
            </a:pPr>
            <a:r>
              <a:rPr lang="en-US" sz="1900">
                <a:latin typeface="Whitney Medium" pitchFamily="2" charset="0"/>
              </a:rPr>
              <a:t>Are already meeting work requirements for TANF (cash assistance)</a:t>
            </a:r>
          </a:p>
        </p:txBody>
      </p:sp>
      <p:sp>
        <p:nvSpPr>
          <p:cNvPr id="4" name="Content Placeholder 3">
            <a:extLst>
              <a:ext uri="{FF2B5EF4-FFF2-40B4-BE49-F238E27FC236}">
                <a16:creationId xmlns:a16="http://schemas.microsoft.com/office/drawing/2014/main" id="{BD273E77-1895-77C6-96B4-2F94870E5E60}"/>
              </a:ext>
            </a:extLst>
          </p:cNvPr>
          <p:cNvSpPr>
            <a:spLocks noGrp="1"/>
          </p:cNvSpPr>
          <p:nvPr>
            <p:ph sz="half" idx="2"/>
          </p:nvPr>
        </p:nvSpPr>
        <p:spPr>
          <a:xfrm>
            <a:off x="6549419" y="3030279"/>
            <a:ext cx="4829176" cy="3146684"/>
          </a:xfrm>
        </p:spPr>
        <p:txBody>
          <a:bodyPr>
            <a:normAutofit/>
          </a:bodyPr>
          <a:lstStyle/>
          <a:p>
            <a:r>
              <a:rPr lang="en-US" sz="1600">
                <a:latin typeface="Whitney Medium" pitchFamily="2" charset="0"/>
              </a:rPr>
              <a:t>Have a serious health condition that keeps you from working</a:t>
            </a:r>
          </a:p>
          <a:p>
            <a:r>
              <a:rPr lang="en-US" sz="1600">
                <a:latin typeface="Whitney Medium" pitchFamily="2" charset="0"/>
              </a:rPr>
              <a:t>Are blind or have a disability that keeps you from working</a:t>
            </a:r>
          </a:p>
          <a:p>
            <a:r>
              <a:rPr lang="en-US" sz="1600">
                <a:latin typeface="Whitney Medium" pitchFamily="2" charset="0"/>
              </a:rPr>
              <a:t>Are living with a physical, intellectual, or developmental disability that makes it hard to do daily activities and work</a:t>
            </a:r>
          </a:p>
          <a:p>
            <a:r>
              <a:rPr lang="en-US" sz="1600">
                <a:latin typeface="Whitney Medium" pitchFamily="2" charset="0"/>
              </a:rPr>
              <a:t>Are living with a mental health disorder</a:t>
            </a:r>
          </a:p>
          <a:p>
            <a:r>
              <a:rPr lang="en-US" sz="1600">
                <a:latin typeface="Whitney Medium" pitchFamily="2" charset="0"/>
              </a:rPr>
              <a:t>Are living with a substance use disorder that keeps you from working (unless you have been in stable recovery for 5 or more years)</a:t>
            </a:r>
          </a:p>
        </p:txBody>
      </p:sp>
      <p:sp>
        <p:nvSpPr>
          <p:cNvPr id="5" name="Rectangle 4">
            <a:extLst>
              <a:ext uri="{FF2B5EF4-FFF2-40B4-BE49-F238E27FC236}">
                <a16:creationId xmlns:a16="http://schemas.microsoft.com/office/drawing/2014/main" id="{DE19A8D3-AFF9-6A8C-A912-6B756FE0C20B}"/>
              </a:ext>
            </a:extLst>
          </p:cNvPr>
          <p:cNvSpPr/>
          <p:nvPr/>
        </p:nvSpPr>
        <p:spPr>
          <a:xfrm>
            <a:off x="6226209" y="2163447"/>
            <a:ext cx="5402449" cy="4105080"/>
          </a:xfrm>
          <a:prstGeom prst="rect">
            <a:avLst/>
          </a:prstGeom>
          <a:noFill/>
          <a:ln w="53975">
            <a:solidFill>
              <a:srgbClr val="2B4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F348EEE-2169-1A85-2121-51D6C4EF1886}"/>
              </a:ext>
            </a:extLst>
          </p:cNvPr>
          <p:cNvSpPr/>
          <p:nvPr/>
        </p:nvSpPr>
        <p:spPr>
          <a:xfrm>
            <a:off x="6549419" y="1816869"/>
            <a:ext cx="4829175" cy="1032384"/>
          </a:xfrm>
          <a:prstGeom prst="rect">
            <a:avLst/>
          </a:prstGeom>
          <a:solidFill>
            <a:srgbClr val="3045FF"/>
          </a:solidFill>
          <a:ln w="38100">
            <a:solidFill>
              <a:srgbClr val="3045FF"/>
            </a:solidFill>
          </a:ln>
        </p:spPr>
        <p:style>
          <a:lnRef idx="2">
            <a:schemeClr val="accent1">
              <a:shade val="15000"/>
            </a:schemeClr>
          </a:lnRef>
          <a:fillRef idx="1">
            <a:schemeClr val="accent1"/>
          </a:fillRef>
          <a:effectRef idx="0">
            <a:schemeClr val="accent1"/>
          </a:effectRef>
          <a:fontRef idx="minor">
            <a:schemeClr val="lt1"/>
          </a:fontRef>
        </p:style>
        <p:txBody>
          <a:bodyPr lIns="182880" tIns="91440" bIns="91440" rtlCol="0" anchor="ctr"/>
          <a:lstStyle/>
          <a:p>
            <a:r>
              <a:rPr lang="en-US" sz="1600">
                <a:solidFill>
                  <a:schemeClr val="bg1"/>
                </a:solidFill>
                <a:latin typeface="Whitney Medium" pitchFamily="2" charset="0"/>
              </a:rPr>
              <a:t>The following exemptions are also known as “medically frail.” You must qualify for the exemption AND show you cannot meet work requirements.</a:t>
            </a:r>
            <a:endParaRPr lang="en-US" sz="1600">
              <a:latin typeface="Whitney Medium" pitchFamily="2" charset="0"/>
            </a:endParaRPr>
          </a:p>
        </p:txBody>
      </p:sp>
    </p:spTree>
    <p:extLst>
      <p:ext uri="{BB962C8B-B14F-4D97-AF65-F5344CB8AC3E}">
        <p14:creationId xmlns:p14="http://schemas.microsoft.com/office/powerpoint/2010/main" val="324181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46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C13B-0967-8367-0B86-1B364E07BF84}"/>
              </a:ext>
            </a:extLst>
          </p:cNvPr>
          <p:cNvSpPr>
            <a:spLocks noGrp="1"/>
          </p:cNvSpPr>
          <p:nvPr>
            <p:ph type="title"/>
          </p:nvPr>
        </p:nvSpPr>
        <p:spPr>
          <a:xfrm>
            <a:off x="745353" y="2463093"/>
            <a:ext cx="10515600" cy="1931815"/>
          </a:xfrm>
        </p:spPr>
        <p:txBody>
          <a:bodyPr>
            <a:noAutofit/>
          </a:bodyPr>
          <a:lstStyle/>
          <a:p>
            <a:r>
              <a:rPr lang="en-US" sz="5000">
                <a:solidFill>
                  <a:schemeClr val="bg1"/>
                </a:solidFill>
                <a:latin typeface="Whitney Black" pitchFamily="2" charset="0"/>
              </a:rPr>
              <a:t>How To Meet </a:t>
            </a:r>
            <a:br>
              <a:rPr lang="en-US" sz="5000">
                <a:solidFill>
                  <a:schemeClr val="bg1"/>
                </a:solidFill>
                <a:latin typeface="Whitney Black" pitchFamily="2" charset="0"/>
              </a:rPr>
            </a:br>
            <a:r>
              <a:rPr lang="en-US" sz="5000">
                <a:solidFill>
                  <a:schemeClr val="bg1"/>
                </a:solidFill>
                <a:latin typeface="Whitney Black" pitchFamily="2" charset="0"/>
              </a:rPr>
              <a:t>The New Work </a:t>
            </a:r>
            <a:br>
              <a:rPr lang="en-US" sz="5000">
                <a:solidFill>
                  <a:schemeClr val="bg1"/>
                </a:solidFill>
                <a:latin typeface="Whitney Black" pitchFamily="2" charset="0"/>
              </a:rPr>
            </a:br>
            <a:r>
              <a:rPr lang="en-US" sz="5000">
                <a:solidFill>
                  <a:schemeClr val="bg1"/>
                </a:solidFill>
                <a:latin typeface="Whitney Black" pitchFamily="2" charset="0"/>
              </a:rPr>
              <a:t>Requirements</a:t>
            </a:r>
          </a:p>
        </p:txBody>
      </p:sp>
      <p:pic>
        <p:nvPicPr>
          <p:cNvPr id="5" name="Picture 4">
            <a:extLst>
              <a:ext uri="{FF2B5EF4-FFF2-40B4-BE49-F238E27FC236}">
                <a16:creationId xmlns:a16="http://schemas.microsoft.com/office/drawing/2014/main" id="{94EBEFEC-B08F-C7D5-F774-152DD9A91CF4}"/>
              </a:ext>
            </a:extLst>
          </p:cNvPr>
          <p:cNvPicPr>
            <a:picLocks noChangeAspect="1"/>
          </p:cNvPicPr>
          <p:nvPr/>
        </p:nvPicPr>
        <p:blipFill>
          <a:blip r:embed="rId2"/>
          <a:srcRect l="30532" r="18692"/>
          <a:stretch>
            <a:fillRect/>
          </a:stretch>
        </p:blipFill>
        <p:spPr>
          <a:xfrm>
            <a:off x="6986588" y="0"/>
            <a:ext cx="5219700" cy="6858000"/>
          </a:xfrm>
          <a:prstGeom prst="rect">
            <a:avLst/>
          </a:prstGeom>
        </p:spPr>
      </p:pic>
    </p:spTree>
    <p:extLst>
      <p:ext uri="{BB962C8B-B14F-4D97-AF65-F5344CB8AC3E}">
        <p14:creationId xmlns:p14="http://schemas.microsoft.com/office/powerpoint/2010/main" val="1792820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3B5AB4-AD0D-305B-D74C-DC1BE069030A}"/>
              </a:ext>
            </a:extLst>
          </p:cNvPr>
          <p:cNvSpPr>
            <a:spLocks noGrp="1"/>
          </p:cNvSpPr>
          <p:nvPr>
            <p:ph type="title"/>
          </p:nvPr>
        </p:nvSpPr>
        <p:spPr>
          <a:xfrm>
            <a:off x="490193" y="461914"/>
            <a:ext cx="11084887" cy="1032384"/>
          </a:xfrm>
        </p:spPr>
        <p:txBody>
          <a:bodyPr>
            <a:normAutofit/>
          </a:bodyPr>
          <a:lstStyle/>
          <a:p>
            <a:r>
              <a:rPr lang="en-US">
                <a:latin typeface="Whitney Black" pitchFamily="2" charset="0"/>
              </a:rPr>
              <a:t>There are different ways to meet the work requirements.</a:t>
            </a:r>
          </a:p>
        </p:txBody>
      </p:sp>
      <p:sp>
        <p:nvSpPr>
          <p:cNvPr id="5" name="Content Placeholder 4">
            <a:extLst>
              <a:ext uri="{FF2B5EF4-FFF2-40B4-BE49-F238E27FC236}">
                <a16:creationId xmlns:a16="http://schemas.microsoft.com/office/drawing/2014/main" id="{B37A76BC-8469-CFDB-95E3-CA96F9C6EFDB}"/>
              </a:ext>
            </a:extLst>
          </p:cNvPr>
          <p:cNvSpPr>
            <a:spLocks noGrp="1"/>
          </p:cNvSpPr>
          <p:nvPr>
            <p:ph sz="half" idx="1"/>
          </p:nvPr>
        </p:nvSpPr>
        <p:spPr>
          <a:xfrm>
            <a:off x="490194" y="2446019"/>
            <a:ext cx="3383280" cy="3730943"/>
          </a:xfrm>
          <a:ln w="28575">
            <a:solidFill>
              <a:srgbClr val="008462"/>
            </a:solidFill>
          </a:ln>
        </p:spPr>
        <p:txBody>
          <a:bodyPr vert="horz" lIns="91440" tIns="45720" rIns="91440" bIns="45720" rtlCol="0" anchor="t">
            <a:normAutofit/>
          </a:bodyPr>
          <a:lstStyle/>
          <a:p>
            <a:pPr marL="0" indent="0">
              <a:buNone/>
            </a:pPr>
            <a:endParaRPr lang="en-US" sz="1600"/>
          </a:p>
          <a:p>
            <a:pPr marL="0" indent="0">
              <a:buNone/>
            </a:pPr>
            <a:endParaRPr lang="en-US" sz="1600">
              <a:latin typeface="Whitney Medium" pitchFamily="2" charset="0"/>
            </a:endParaRPr>
          </a:p>
          <a:p>
            <a:r>
              <a:rPr lang="en-US" sz="1600" b="1" dirty="0">
                <a:latin typeface="Whitney Bold"/>
              </a:rPr>
              <a:t>Important: This amount is for your entire household. </a:t>
            </a:r>
            <a:r>
              <a:rPr lang="en-US" sz="1600" dirty="0">
                <a:latin typeface="Whitney Medium"/>
              </a:rPr>
              <a:t>If your total household income is $580 in a month, you have met the requirements. </a:t>
            </a:r>
          </a:p>
          <a:p>
            <a:r>
              <a:rPr lang="en-US" sz="1600" dirty="0">
                <a:latin typeface="Whitney Medium"/>
              </a:rPr>
              <a:t>If your work is seasonal, you can show an average income of $580 per month over a 6-month period.</a:t>
            </a:r>
          </a:p>
          <a:p>
            <a:r>
              <a:rPr lang="en-US" sz="1600" dirty="0">
                <a:latin typeface="Whitney Medium"/>
              </a:rPr>
              <a:t>Example of proof:</a:t>
            </a:r>
          </a:p>
          <a:p>
            <a:pPr lvl="1"/>
            <a:r>
              <a:rPr lang="en-US" sz="1600" dirty="0">
                <a:latin typeface="Whitney Medium"/>
              </a:rPr>
              <a:t>Paystubs</a:t>
            </a:r>
          </a:p>
          <a:p>
            <a:endParaRPr lang="en-US" sz="1600"/>
          </a:p>
        </p:txBody>
      </p:sp>
      <p:sp>
        <p:nvSpPr>
          <p:cNvPr id="6" name="Content Placeholder 5">
            <a:extLst>
              <a:ext uri="{FF2B5EF4-FFF2-40B4-BE49-F238E27FC236}">
                <a16:creationId xmlns:a16="http://schemas.microsoft.com/office/drawing/2014/main" id="{A4F46036-12A7-9480-1355-1E0921B59805}"/>
              </a:ext>
            </a:extLst>
          </p:cNvPr>
          <p:cNvSpPr>
            <a:spLocks noGrp="1"/>
          </p:cNvSpPr>
          <p:nvPr>
            <p:ph sz="half" idx="2"/>
          </p:nvPr>
        </p:nvSpPr>
        <p:spPr>
          <a:xfrm>
            <a:off x="8318528" y="2446017"/>
            <a:ext cx="3383280" cy="3730945"/>
          </a:xfrm>
          <a:ln w="28575">
            <a:solidFill>
              <a:srgbClr val="008462"/>
            </a:solidFill>
          </a:ln>
        </p:spPr>
        <p:txBody>
          <a:bodyPr>
            <a:normAutofit/>
          </a:bodyPr>
          <a:lstStyle/>
          <a:p>
            <a:pPr marL="0" indent="0">
              <a:buNone/>
            </a:pPr>
            <a:endParaRPr lang="en-US" sz="1600"/>
          </a:p>
          <a:p>
            <a:pPr marL="0" indent="0">
              <a:buNone/>
            </a:pPr>
            <a:endParaRPr lang="en-US" sz="1600"/>
          </a:p>
          <a:p>
            <a:r>
              <a:rPr lang="en-US" sz="1600">
                <a:latin typeface="Whitney Medium" pitchFamily="2" charset="0"/>
              </a:rPr>
              <a:t>For most schools, this means you are getting at least six credits.</a:t>
            </a:r>
            <a:r>
              <a:rPr lang="en-US" sz="1600" b="1">
                <a:latin typeface="Whitney Medium" pitchFamily="2" charset="0"/>
              </a:rPr>
              <a:t> </a:t>
            </a:r>
            <a:endParaRPr lang="en-US" sz="1600">
              <a:latin typeface="Whitney Medium" pitchFamily="2" charset="0"/>
            </a:endParaRPr>
          </a:p>
          <a:p>
            <a:r>
              <a:rPr lang="en-US" sz="1600">
                <a:latin typeface="Whitney Medium" pitchFamily="2" charset="0"/>
              </a:rPr>
              <a:t>School includes university, community college, trade schools, vocational programs, and more. </a:t>
            </a:r>
          </a:p>
          <a:p>
            <a:r>
              <a:rPr lang="en-US" sz="1600">
                <a:latin typeface="Whitney Medium" pitchFamily="2" charset="0"/>
              </a:rPr>
              <a:t>Example of proof:</a:t>
            </a:r>
          </a:p>
          <a:p>
            <a:pPr lvl="1"/>
            <a:r>
              <a:rPr lang="en-US" sz="1600">
                <a:latin typeface="Whitney Medium" pitchFamily="2" charset="0"/>
              </a:rPr>
              <a:t>Enrollment documents</a:t>
            </a:r>
          </a:p>
          <a:p>
            <a:endParaRPr lang="en-US" sz="1600"/>
          </a:p>
        </p:txBody>
      </p:sp>
      <p:sp>
        <p:nvSpPr>
          <p:cNvPr id="7" name="Content Placeholder 6">
            <a:extLst>
              <a:ext uri="{FF2B5EF4-FFF2-40B4-BE49-F238E27FC236}">
                <a16:creationId xmlns:a16="http://schemas.microsoft.com/office/drawing/2014/main" id="{4803460C-FB44-FF01-C713-5ADEC6A14C2E}"/>
              </a:ext>
            </a:extLst>
          </p:cNvPr>
          <p:cNvSpPr>
            <a:spLocks noGrp="1"/>
          </p:cNvSpPr>
          <p:nvPr>
            <p:ph sz="half" idx="13"/>
          </p:nvPr>
        </p:nvSpPr>
        <p:spPr>
          <a:xfrm>
            <a:off x="4404361" y="2446019"/>
            <a:ext cx="3383280" cy="3730943"/>
          </a:xfrm>
          <a:ln w="28575">
            <a:solidFill>
              <a:srgbClr val="008462"/>
            </a:solidFill>
          </a:ln>
        </p:spPr>
        <p:txBody>
          <a:bodyPr>
            <a:normAutofit/>
          </a:bodyPr>
          <a:lstStyle/>
          <a:p>
            <a:pPr marL="0" indent="0">
              <a:buNone/>
            </a:pPr>
            <a:endParaRPr lang="en-US" sz="1600"/>
          </a:p>
          <a:p>
            <a:pPr marL="0" indent="0">
              <a:buNone/>
            </a:pPr>
            <a:endParaRPr lang="en-US" sz="1600"/>
          </a:p>
          <a:p>
            <a:r>
              <a:rPr lang="en-US" sz="1600">
                <a:latin typeface="Whitney Medium" pitchFamily="2" charset="0"/>
              </a:rPr>
              <a:t>Approved activities include:</a:t>
            </a:r>
          </a:p>
          <a:p>
            <a:pPr lvl="1"/>
            <a:r>
              <a:rPr lang="en-US" sz="1600">
                <a:latin typeface="Whitney Medium" pitchFamily="2" charset="0"/>
              </a:rPr>
              <a:t>Work</a:t>
            </a:r>
          </a:p>
          <a:p>
            <a:pPr lvl="1"/>
            <a:r>
              <a:rPr lang="en-US" sz="1600">
                <a:latin typeface="Whitney Medium" pitchFamily="2" charset="0"/>
              </a:rPr>
              <a:t>Volunteering</a:t>
            </a:r>
          </a:p>
          <a:p>
            <a:pPr lvl="1"/>
            <a:r>
              <a:rPr lang="en-US" sz="1600">
                <a:latin typeface="Whitney Medium" pitchFamily="2" charset="0"/>
              </a:rPr>
              <a:t>School</a:t>
            </a:r>
          </a:p>
          <a:p>
            <a:pPr lvl="1"/>
            <a:r>
              <a:rPr lang="en-US" sz="1600">
                <a:latin typeface="Whitney Medium" pitchFamily="2" charset="0"/>
              </a:rPr>
              <a:t>Job training programs</a:t>
            </a:r>
          </a:p>
          <a:p>
            <a:r>
              <a:rPr lang="en-US" sz="1600">
                <a:latin typeface="Whitney Medium" pitchFamily="2" charset="0"/>
              </a:rPr>
              <a:t>You can combine activities for a total of at least 80 hours. </a:t>
            </a:r>
          </a:p>
          <a:p>
            <a:r>
              <a:rPr lang="en-US" sz="1600">
                <a:latin typeface="Whitney Medium" pitchFamily="2" charset="0"/>
              </a:rPr>
              <a:t>Examples of proof:</a:t>
            </a:r>
          </a:p>
          <a:p>
            <a:pPr lvl="1"/>
            <a:r>
              <a:rPr lang="en-US" sz="1600">
                <a:latin typeface="Whitney Medium" pitchFamily="2" charset="0"/>
              </a:rPr>
              <a:t>Time sheets</a:t>
            </a:r>
          </a:p>
          <a:p>
            <a:pPr lvl="1"/>
            <a:r>
              <a:rPr lang="en-US" sz="1600">
                <a:latin typeface="Whitney Medium" pitchFamily="2" charset="0"/>
              </a:rPr>
              <a:t>Enrollment documents</a:t>
            </a:r>
          </a:p>
        </p:txBody>
      </p:sp>
      <p:sp>
        <p:nvSpPr>
          <p:cNvPr id="2" name="Rectangle 1">
            <a:extLst>
              <a:ext uri="{FF2B5EF4-FFF2-40B4-BE49-F238E27FC236}">
                <a16:creationId xmlns:a16="http://schemas.microsoft.com/office/drawing/2014/main" id="{3B869B33-C43B-46FF-350B-AF85C2C80CF3}"/>
              </a:ext>
            </a:extLst>
          </p:cNvPr>
          <p:cNvSpPr/>
          <p:nvPr/>
        </p:nvSpPr>
        <p:spPr>
          <a:xfrm>
            <a:off x="3717507" y="3991506"/>
            <a:ext cx="842818" cy="434340"/>
          </a:xfrm>
          <a:prstGeom prst="rect">
            <a:avLst/>
          </a:prstGeom>
          <a:solidFill>
            <a:srgbClr val="FFF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555FA12-C7FE-D5B8-5F5D-F6BDEA6A012F}"/>
              </a:ext>
            </a:extLst>
          </p:cNvPr>
          <p:cNvSpPr/>
          <p:nvPr/>
        </p:nvSpPr>
        <p:spPr>
          <a:xfrm>
            <a:off x="3717507" y="3781494"/>
            <a:ext cx="842818" cy="854363"/>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OR</a:t>
            </a:r>
          </a:p>
        </p:txBody>
      </p:sp>
      <p:sp>
        <p:nvSpPr>
          <p:cNvPr id="3" name="Rectangle 2">
            <a:extLst>
              <a:ext uri="{FF2B5EF4-FFF2-40B4-BE49-F238E27FC236}">
                <a16:creationId xmlns:a16="http://schemas.microsoft.com/office/drawing/2014/main" id="{7581AD98-689D-AAC4-0ED9-0163923FB166}"/>
              </a:ext>
            </a:extLst>
          </p:cNvPr>
          <p:cNvSpPr/>
          <p:nvPr/>
        </p:nvSpPr>
        <p:spPr>
          <a:xfrm>
            <a:off x="7659192" y="3991506"/>
            <a:ext cx="842818" cy="434340"/>
          </a:xfrm>
          <a:prstGeom prst="rect">
            <a:avLst/>
          </a:prstGeom>
          <a:solidFill>
            <a:srgbClr val="FFF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44D497A-8E68-D3CA-6E58-9BC8E6A59947}"/>
              </a:ext>
            </a:extLst>
          </p:cNvPr>
          <p:cNvSpPr/>
          <p:nvPr/>
        </p:nvSpPr>
        <p:spPr>
          <a:xfrm>
            <a:off x="7659192" y="3781494"/>
            <a:ext cx="842818" cy="854363"/>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OR</a:t>
            </a:r>
          </a:p>
        </p:txBody>
      </p:sp>
      <p:sp>
        <p:nvSpPr>
          <p:cNvPr id="12" name="Rectangle 11">
            <a:extLst>
              <a:ext uri="{FF2B5EF4-FFF2-40B4-BE49-F238E27FC236}">
                <a16:creationId xmlns:a16="http://schemas.microsoft.com/office/drawing/2014/main" id="{63711256-0E0F-810D-3990-71A89D347227}"/>
              </a:ext>
            </a:extLst>
          </p:cNvPr>
          <p:cNvSpPr/>
          <p:nvPr/>
        </p:nvSpPr>
        <p:spPr>
          <a:xfrm>
            <a:off x="754388" y="1779116"/>
            <a:ext cx="2868488" cy="1032384"/>
          </a:xfrm>
          <a:prstGeom prst="rect">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7A38786-67B7-79BD-D1CE-85B7DD58D931}"/>
              </a:ext>
            </a:extLst>
          </p:cNvPr>
          <p:cNvSpPr txBox="1"/>
          <p:nvPr/>
        </p:nvSpPr>
        <p:spPr>
          <a:xfrm>
            <a:off x="903766" y="1830561"/>
            <a:ext cx="2316511" cy="923330"/>
          </a:xfrm>
          <a:prstGeom prst="rect">
            <a:avLst/>
          </a:prstGeom>
          <a:noFill/>
        </p:spPr>
        <p:txBody>
          <a:bodyPr wrap="square">
            <a:spAutoFit/>
          </a:bodyPr>
          <a:lstStyle/>
          <a:p>
            <a:r>
              <a:rPr lang="en-US" b="1">
                <a:solidFill>
                  <a:schemeClr val="bg1"/>
                </a:solidFill>
                <a:latin typeface="Whitney Black" pitchFamily="2" charset="0"/>
              </a:rPr>
              <a:t>Your household income is at least $580 a month.</a:t>
            </a:r>
          </a:p>
        </p:txBody>
      </p:sp>
      <p:sp>
        <p:nvSpPr>
          <p:cNvPr id="19" name="Rectangle 18">
            <a:extLst>
              <a:ext uri="{FF2B5EF4-FFF2-40B4-BE49-F238E27FC236}">
                <a16:creationId xmlns:a16="http://schemas.microsoft.com/office/drawing/2014/main" id="{2CAE28C0-2794-9A69-08E2-0458B32BD76F}"/>
              </a:ext>
            </a:extLst>
          </p:cNvPr>
          <p:cNvSpPr/>
          <p:nvPr/>
        </p:nvSpPr>
        <p:spPr>
          <a:xfrm>
            <a:off x="4631907" y="1779116"/>
            <a:ext cx="2868488" cy="1032384"/>
          </a:xfrm>
          <a:prstGeom prst="rect">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EF137D7-FC0F-48EC-8CA3-7A7130B7D0D9}"/>
              </a:ext>
            </a:extLst>
          </p:cNvPr>
          <p:cNvSpPr txBox="1"/>
          <p:nvPr/>
        </p:nvSpPr>
        <p:spPr>
          <a:xfrm>
            <a:off x="4784651" y="1830561"/>
            <a:ext cx="2713820" cy="923330"/>
          </a:xfrm>
          <a:prstGeom prst="rect">
            <a:avLst/>
          </a:prstGeom>
          <a:noFill/>
        </p:spPr>
        <p:txBody>
          <a:bodyPr wrap="square">
            <a:spAutoFit/>
          </a:bodyPr>
          <a:lstStyle/>
          <a:p>
            <a:r>
              <a:rPr lang="en-US" b="1">
                <a:solidFill>
                  <a:schemeClr val="bg1"/>
                </a:solidFill>
                <a:latin typeface="Whitney Black" pitchFamily="2" charset="0"/>
              </a:rPr>
              <a:t>You</a:t>
            </a:r>
            <a:r>
              <a:rPr lang="en-US" b="1">
                <a:solidFill>
                  <a:srgbClr val="FF0000"/>
                </a:solidFill>
                <a:latin typeface="Whitney Black" pitchFamily="2" charset="0"/>
              </a:rPr>
              <a:t> </a:t>
            </a:r>
            <a:r>
              <a:rPr lang="en-US" b="1">
                <a:solidFill>
                  <a:schemeClr val="bg1"/>
                </a:solidFill>
                <a:latin typeface="Whitney Black" pitchFamily="2" charset="0"/>
              </a:rPr>
              <a:t>complete at least </a:t>
            </a:r>
          </a:p>
          <a:p>
            <a:r>
              <a:rPr lang="en-US" b="1">
                <a:solidFill>
                  <a:schemeClr val="bg1"/>
                </a:solidFill>
                <a:latin typeface="Whitney Black" pitchFamily="2" charset="0"/>
              </a:rPr>
              <a:t>80 hours of approved activities in a month. </a:t>
            </a:r>
          </a:p>
        </p:txBody>
      </p:sp>
      <p:sp>
        <p:nvSpPr>
          <p:cNvPr id="21" name="Rectangle 20">
            <a:extLst>
              <a:ext uri="{FF2B5EF4-FFF2-40B4-BE49-F238E27FC236}">
                <a16:creationId xmlns:a16="http://schemas.microsoft.com/office/drawing/2014/main" id="{AE3D6CAE-DB0A-6187-CBA2-77B2713A2F67}"/>
              </a:ext>
            </a:extLst>
          </p:cNvPr>
          <p:cNvSpPr/>
          <p:nvPr/>
        </p:nvSpPr>
        <p:spPr>
          <a:xfrm>
            <a:off x="8544150" y="1779116"/>
            <a:ext cx="2868488" cy="1032384"/>
          </a:xfrm>
          <a:prstGeom prst="rect">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6697208-B51E-CCAE-D398-393C30F787B2}"/>
              </a:ext>
            </a:extLst>
          </p:cNvPr>
          <p:cNvSpPr txBox="1"/>
          <p:nvPr/>
        </p:nvSpPr>
        <p:spPr>
          <a:xfrm>
            <a:off x="8697432" y="1830561"/>
            <a:ext cx="2713281" cy="923330"/>
          </a:xfrm>
          <a:prstGeom prst="rect">
            <a:avLst/>
          </a:prstGeom>
          <a:noFill/>
        </p:spPr>
        <p:txBody>
          <a:bodyPr wrap="square">
            <a:spAutoFit/>
          </a:bodyPr>
          <a:lstStyle/>
          <a:p>
            <a:r>
              <a:rPr lang="en-US" b="1">
                <a:solidFill>
                  <a:schemeClr val="bg1"/>
                </a:solidFill>
                <a:latin typeface="Whitney Black" pitchFamily="2" charset="0"/>
              </a:rPr>
              <a:t>You</a:t>
            </a:r>
            <a:r>
              <a:rPr lang="en-US" b="1">
                <a:solidFill>
                  <a:srgbClr val="FF0000"/>
                </a:solidFill>
                <a:latin typeface="Whitney Black" pitchFamily="2" charset="0"/>
              </a:rPr>
              <a:t> </a:t>
            </a:r>
            <a:r>
              <a:rPr lang="en-US" b="1">
                <a:solidFill>
                  <a:schemeClr val="bg1"/>
                </a:solidFill>
                <a:latin typeface="Whitney Black" pitchFamily="2" charset="0"/>
              </a:rPr>
              <a:t>are enrolled in </a:t>
            </a:r>
          </a:p>
          <a:p>
            <a:r>
              <a:rPr lang="en-US" b="1">
                <a:solidFill>
                  <a:schemeClr val="bg1"/>
                </a:solidFill>
                <a:latin typeface="Whitney Black" pitchFamily="2" charset="0"/>
              </a:rPr>
              <a:t>school at least </a:t>
            </a:r>
          </a:p>
          <a:p>
            <a:r>
              <a:rPr lang="en-US" b="1">
                <a:solidFill>
                  <a:schemeClr val="bg1"/>
                </a:solidFill>
                <a:latin typeface="Whitney Black" pitchFamily="2" charset="0"/>
              </a:rPr>
              <a:t>half time.</a:t>
            </a:r>
          </a:p>
        </p:txBody>
      </p:sp>
    </p:spTree>
    <p:extLst>
      <p:ext uri="{BB962C8B-B14F-4D97-AF65-F5344CB8AC3E}">
        <p14:creationId xmlns:p14="http://schemas.microsoft.com/office/powerpoint/2010/main" val="4239041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F7A8FC-42B3-2AC5-A4C3-2BBCB80FAB30}"/>
              </a:ext>
            </a:extLst>
          </p:cNvPr>
          <p:cNvSpPr/>
          <p:nvPr/>
        </p:nvSpPr>
        <p:spPr>
          <a:xfrm>
            <a:off x="603646" y="1629126"/>
            <a:ext cx="5343030" cy="4547835"/>
          </a:xfrm>
          <a:prstGeom prst="rect">
            <a:avLst/>
          </a:prstGeom>
          <a:solidFill>
            <a:srgbClr val="108263">
              <a:alpha val="18613"/>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BC86E32-7F96-1B3B-5C8B-770C1A922AA4}"/>
              </a:ext>
            </a:extLst>
          </p:cNvPr>
          <p:cNvSpPr/>
          <p:nvPr/>
        </p:nvSpPr>
        <p:spPr>
          <a:xfrm>
            <a:off x="6175390" y="1629126"/>
            <a:ext cx="5343030" cy="4547835"/>
          </a:xfrm>
          <a:prstGeom prst="rect">
            <a:avLst/>
          </a:prstGeom>
          <a:solidFill>
            <a:srgbClr val="108263">
              <a:alpha val="18613"/>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B7AD74-30C1-0ACF-2DB6-97DCDB74C8BD}"/>
              </a:ext>
            </a:extLst>
          </p:cNvPr>
          <p:cNvSpPr>
            <a:spLocks noGrp="1"/>
          </p:cNvSpPr>
          <p:nvPr>
            <p:ph type="title"/>
          </p:nvPr>
        </p:nvSpPr>
        <p:spPr/>
        <p:txBody>
          <a:bodyPr/>
          <a:lstStyle/>
          <a:p>
            <a:r>
              <a:rPr lang="en-US">
                <a:latin typeface="Whitney Black" pitchFamily="2" charset="0"/>
              </a:rPr>
              <a:t>About the work reporting process:</a:t>
            </a:r>
            <a:endParaRPr lang="en-US"/>
          </a:p>
        </p:txBody>
      </p:sp>
      <p:sp>
        <p:nvSpPr>
          <p:cNvPr id="3" name="Content Placeholder 2">
            <a:extLst>
              <a:ext uri="{FF2B5EF4-FFF2-40B4-BE49-F238E27FC236}">
                <a16:creationId xmlns:a16="http://schemas.microsoft.com/office/drawing/2014/main" id="{0CDD9FA2-44E8-FB3B-128F-A6F534167A1D}"/>
              </a:ext>
            </a:extLst>
          </p:cNvPr>
          <p:cNvSpPr>
            <a:spLocks noGrp="1"/>
          </p:cNvSpPr>
          <p:nvPr>
            <p:ph sz="half" idx="1"/>
          </p:nvPr>
        </p:nvSpPr>
        <p:spPr>
          <a:xfrm>
            <a:off x="769062" y="2706624"/>
            <a:ext cx="4985562" cy="3470338"/>
          </a:xfrm>
        </p:spPr>
        <p:txBody>
          <a:bodyPr>
            <a:normAutofit/>
          </a:bodyPr>
          <a:lstStyle/>
          <a:p>
            <a:pPr marL="0" indent="0">
              <a:buNone/>
            </a:pPr>
            <a:r>
              <a:rPr lang="en-US" b="1">
                <a:latin typeface="Whitney Bold" pitchFamily="2" charset="0"/>
              </a:rPr>
              <a:t>Missouri Department of Social Services (DSS) will check official sources first. </a:t>
            </a:r>
          </a:p>
          <a:p>
            <a:pPr marL="0" indent="0">
              <a:buNone/>
            </a:pPr>
            <a:r>
              <a:rPr lang="en-US" sz="1800">
                <a:latin typeface="Whitney Medium" pitchFamily="2" charset="0"/>
              </a:rPr>
              <a:t>They may be able to confirm if you are meeting work requirements, or if you are exempt. </a:t>
            </a:r>
            <a:br>
              <a:rPr lang="en-US" sz="1800">
                <a:latin typeface="Whitney Medium" pitchFamily="2" charset="0"/>
              </a:rPr>
            </a:br>
            <a:r>
              <a:rPr lang="en-US" sz="1800">
                <a:latin typeface="Whitney Medium" pitchFamily="2" charset="0"/>
              </a:rPr>
              <a:t>For example, DSS will look at:</a:t>
            </a:r>
          </a:p>
          <a:p>
            <a:pPr marL="342900" indent="-342900"/>
            <a:r>
              <a:rPr lang="en-US" sz="1800">
                <a:latin typeface="Whitney Medium" pitchFamily="2" charset="0"/>
              </a:rPr>
              <a:t>Medicaid records</a:t>
            </a:r>
          </a:p>
          <a:p>
            <a:pPr marL="342900" indent="-342900"/>
            <a:r>
              <a:rPr lang="en-US" sz="1800">
                <a:latin typeface="Whitney Medium" pitchFamily="2" charset="0"/>
              </a:rPr>
              <a:t>SNAP and TANF records</a:t>
            </a:r>
          </a:p>
          <a:p>
            <a:pPr marL="342900" indent="-342900"/>
            <a:r>
              <a:rPr lang="en-US" sz="1800">
                <a:latin typeface="Whitney Medium" pitchFamily="2" charset="0"/>
              </a:rPr>
              <a:t>IRS</a:t>
            </a:r>
          </a:p>
          <a:p>
            <a:pPr marL="342900" indent="-342900"/>
            <a:r>
              <a:rPr lang="en-US" sz="1800">
                <a:latin typeface="Whitney Medium" pitchFamily="2" charset="0"/>
              </a:rPr>
              <a:t>Social Security Administration</a:t>
            </a:r>
          </a:p>
          <a:p>
            <a:pPr marL="342900" indent="-342900"/>
            <a:r>
              <a:rPr lang="en-US" sz="1800">
                <a:latin typeface="Whitney Medium" pitchFamily="2" charset="0"/>
              </a:rPr>
              <a:t>And more…</a:t>
            </a:r>
          </a:p>
          <a:p>
            <a:pPr marL="0" indent="0">
              <a:buNone/>
            </a:pPr>
            <a:endParaRPr lang="en-US" b="1">
              <a:latin typeface="Whitney Bold" pitchFamily="2" charset="0"/>
            </a:endParaRPr>
          </a:p>
          <a:p>
            <a:pPr marL="0" indent="0">
              <a:buNone/>
            </a:pPr>
            <a:endParaRPr lang="en-US"/>
          </a:p>
        </p:txBody>
      </p:sp>
      <p:sp>
        <p:nvSpPr>
          <p:cNvPr id="4" name="Content Placeholder 3">
            <a:extLst>
              <a:ext uri="{FF2B5EF4-FFF2-40B4-BE49-F238E27FC236}">
                <a16:creationId xmlns:a16="http://schemas.microsoft.com/office/drawing/2014/main" id="{603B61CD-ACF6-335B-91A1-4E3AA9D923E0}"/>
              </a:ext>
            </a:extLst>
          </p:cNvPr>
          <p:cNvSpPr>
            <a:spLocks noGrp="1"/>
          </p:cNvSpPr>
          <p:nvPr>
            <p:ph sz="half" idx="2"/>
          </p:nvPr>
        </p:nvSpPr>
        <p:spPr>
          <a:xfrm>
            <a:off x="6365190" y="2706623"/>
            <a:ext cx="4985562" cy="2682241"/>
          </a:xfrm>
        </p:spPr>
        <p:txBody>
          <a:bodyPr/>
          <a:lstStyle/>
          <a:p>
            <a:pPr marL="0" indent="0">
              <a:buNone/>
            </a:pPr>
            <a:r>
              <a:rPr lang="en-US" b="1">
                <a:latin typeface="Whitney Bold" pitchFamily="2" charset="0"/>
              </a:rPr>
              <a:t>You may need to show proof.</a:t>
            </a:r>
          </a:p>
          <a:p>
            <a:pPr marL="0" indent="0">
              <a:buNone/>
            </a:pPr>
            <a:r>
              <a:rPr lang="en-US" sz="1800">
                <a:latin typeface="Whitney Medium" pitchFamily="2" charset="0"/>
              </a:rPr>
              <a:t>If DSS cannot confirm your work activities or your exemption through official sources, they will ask you to confirm or show proof. </a:t>
            </a:r>
          </a:p>
          <a:p>
            <a:r>
              <a:rPr lang="en-US" sz="1800">
                <a:latin typeface="Whitney Medium" pitchFamily="2" charset="0"/>
              </a:rPr>
              <a:t>DSS will mail you a form to fill in.</a:t>
            </a:r>
          </a:p>
          <a:p>
            <a:r>
              <a:rPr lang="en-US" sz="1800">
                <a:latin typeface="Whitney Medium" pitchFamily="2" charset="0"/>
              </a:rPr>
              <a:t>You will have 30 days to respond.</a:t>
            </a:r>
          </a:p>
          <a:p>
            <a:endParaRPr lang="en-US"/>
          </a:p>
        </p:txBody>
      </p:sp>
      <p:sp>
        <p:nvSpPr>
          <p:cNvPr id="5" name="Oval 4">
            <a:extLst>
              <a:ext uri="{FF2B5EF4-FFF2-40B4-BE49-F238E27FC236}">
                <a16:creationId xmlns:a16="http://schemas.microsoft.com/office/drawing/2014/main" id="{092509DE-5605-4D54-3DE7-00D40800F231}"/>
              </a:ext>
            </a:extLst>
          </p:cNvPr>
          <p:cNvSpPr/>
          <p:nvPr/>
        </p:nvSpPr>
        <p:spPr>
          <a:xfrm>
            <a:off x="769062" y="1783326"/>
            <a:ext cx="793446" cy="793446"/>
          </a:xfrm>
          <a:prstGeom prst="ellipse">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10C97C6-8592-64DF-91D0-24DEFE1779B4}"/>
              </a:ext>
            </a:extLst>
          </p:cNvPr>
          <p:cNvSpPr txBox="1"/>
          <p:nvPr/>
        </p:nvSpPr>
        <p:spPr>
          <a:xfrm>
            <a:off x="952908" y="1826106"/>
            <a:ext cx="548640" cy="707886"/>
          </a:xfrm>
          <a:prstGeom prst="rect">
            <a:avLst/>
          </a:prstGeom>
          <a:noFill/>
        </p:spPr>
        <p:txBody>
          <a:bodyPr wrap="square">
            <a:spAutoFit/>
          </a:bodyPr>
          <a:lstStyle/>
          <a:p>
            <a:r>
              <a:rPr lang="en-US" sz="4000" b="1">
                <a:solidFill>
                  <a:schemeClr val="bg1"/>
                </a:solidFill>
                <a:latin typeface="Whitney Black" pitchFamily="2" charset="0"/>
              </a:rPr>
              <a:t>1</a:t>
            </a:r>
          </a:p>
        </p:txBody>
      </p:sp>
      <p:sp>
        <p:nvSpPr>
          <p:cNvPr id="9" name="Oval 8">
            <a:extLst>
              <a:ext uri="{FF2B5EF4-FFF2-40B4-BE49-F238E27FC236}">
                <a16:creationId xmlns:a16="http://schemas.microsoft.com/office/drawing/2014/main" id="{3B856C24-0A31-FC6F-268B-7FC6AAC6284D}"/>
              </a:ext>
            </a:extLst>
          </p:cNvPr>
          <p:cNvSpPr/>
          <p:nvPr/>
        </p:nvSpPr>
        <p:spPr>
          <a:xfrm>
            <a:off x="6365190" y="1771134"/>
            <a:ext cx="793446" cy="793446"/>
          </a:xfrm>
          <a:prstGeom prst="ellipse">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6CFA2A-7D96-0A83-8BE3-7D06A8A3DCB6}"/>
              </a:ext>
            </a:extLst>
          </p:cNvPr>
          <p:cNvSpPr txBox="1"/>
          <p:nvPr/>
        </p:nvSpPr>
        <p:spPr>
          <a:xfrm>
            <a:off x="6524652" y="1801722"/>
            <a:ext cx="548640" cy="707886"/>
          </a:xfrm>
          <a:prstGeom prst="rect">
            <a:avLst/>
          </a:prstGeom>
          <a:noFill/>
        </p:spPr>
        <p:txBody>
          <a:bodyPr wrap="square">
            <a:spAutoFit/>
          </a:bodyPr>
          <a:lstStyle/>
          <a:p>
            <a:r>
              <a:rPr lang="en-US" sz="4000" b="1">
                <a:solidFill>
                  <a:schemeClr val="bg1"/>
                </a:solidFill>
                <a:latin typeface="Whitney Black" pitchFamily="2" charset="0"/>
              </a:rPr>
              <a:t>2</a:t>
            </a:r>
          </a:p>
        </p:txBody>
      </p:sp>
      <p:sp>
        <p:nvSpPr>
          <p:cNvPr id="11" name="Rectangle 10">
            <a:extLst>
              <a:ext uri="{FF2B5EF4-FFF2-40B4-BE49-F238E27FC236}">
                <a16:creationId xmlns:a16="http://schemas.microsoft.com/office/drawing/2014/main" id="{58ABADCD-A29F-843D-3200-BC77FFB86FDD}"/>
              </a:ext>
            </a:extLst>
          </p:cNvPr>
          <p:cNvSpPr/>
          <p:nvPr/>
        </p:nvSpPr>
        <p:spPr>
          <a:xfrm>
            <a:off x="7289360" y="462681"/>
            <a:ext cx="4230845" cy="972029"/>
          </a:xfrm>
          <a:prstGeom prst="rect">
            <a:avLst/>
          </a:prstGeom>
          <a:solidFill>
            <a:srgbClr val="008462"/>
          </a:solidFill>
          <a:ln w="38100">
            <a:solidFill>
              <a:srgbClr val="00846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dirty="0">
                <a:latin typeface="Whitney Medium"/>
              </a:rPr>
              <a:t>Missouri Department of Social Services (DSS) includes the Family Support Division (FSD) and MO HealthNet Division (MHD).</a:t>
            </a:r>
          </a:p>
        </p:txBody>
      </p:sp>
    </p:spTree>
    <p:extLst>
      <p:ext uri="{BB962C8B-B14F-4D97-AF65-F5344CB8AC3E}">
        <p14:creationId xmlns:p14="http://schemas.microsoft.com/office/powerpoint/2010/main" val="449974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D8D0700-E27F-525B-01B4-B3C75167AFA3}"/>
              </a:ext>
            </a:extLst>
          </p:cNvPr>
          <p:cNvSpPr/>
          <p:nvPr/>
        </p:nvSpPr>
        <p:spPr>
          <a:xfrm>
            <a:off x="6385597" y="1852645"/>
            <a:ext cx="4974537" cy="4260594"/>
          </a:xfrm>
          <a:prstGeom prst="rect">
            <a:avLst/>
          </a:prstGeom>
          <a:solidFill>
            <a:srgbClr val="108263">
              <a:alpha val="18613"/>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3BB5DBBD-DB21-FC80-7CA9-1330BB5B9445}"/>
              </a:ext>
            </a:extLst>
          </p:cNvPr>
          <p:cNvGrpSpPr/>
          <p:nvPr/>
        </p:nvGrpSpPr>
        <p:grpSpPr>
          <a:xfrm>
            <a:off x="1087449" y="2108602"/>
            <a:ext cx="1377984" cy="1377984"/>
            <a:chOff x="2093928" y="2313709"/>
            <a:chExt cx="2230581" cy="2230581"/>
          </a:xfrm>
        </p:grpSpPr>
        <p:sp>
          <p:nvSpPr>
            <p:cNvPr id="7" name="Oval 6">
              <a:extLst>
                <a:ext uri="{FF2B5EF4-FFF2-40B4-BE49-F238E27FC236}">
                  <a16:creationId xmlns:a16="http://schemas.microsoft.com/office/drawing/2014/main" id="{68DB0711-2BED-C0CC-F10C-7D644E7FEAAD}"/>
                </a:ext>
              </a:extLst>
            </p:cNvPr>
            <p:cNvSpPr/>
            <p:nvPr/>
          </p:nvSpPr>
          <p:spPr>
            <a:xfrm>
              <a:off x="2093928" y="2313709"/>
              <a:ext cx="2230581" cy="2230581"/>
            </a:xfrm>
            <a:prstGeom prst="ellipse">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59EF165-0FCE-B329-2647-06DB34B6D1E0}"/>
                </a:ext>
              </a:extLst>
            </p:cNvPr>
            <p:cNvPicPr>
              <a:picLocks noChangeAspect="1"/>
            </p:cNvPicPr>
            <p:nvPr/>
          </p:nvPicPr>
          <p:blipFill>
            <a:blip r:embed="rId2"/>
            <a:stretch>
              <a:fillRect/>
            </a:stretch>
          </p:blipFill>
          <p:spPr>
            <a:xfrm>
              <a:off x="2330609" y="2571539"/>
              <a:ext cx="1714921" cy="1714921"/>
            </a:xfrm>
            <a:prstGeom prst="rect">
              <a:avLst/>
            </a:prstGeom>
          </p:spPr>
        </p:pic>
      </p:grpSp>
      <p:grpSp>
        <p:nvGrpSpPr>
          <p:cNvPr id="9" name="Group 8">
            <a:extLst>
              <a:ext uri="{FF2B5EF4-FFF2-40B4-BE49-F238E27FC236}">
                <a16:creationId xmlns:a16="http://schemas.microsoft.com/office/drawing/2014/main" id="{30A0D8C9-F3E1-E403-9218-9C6D49D381C1}"/>
              </a:ext>
            </a:extLst>
          </p:cNvPr>
          <p:cNvGrpSpPr/>
          <p:nvPr/>
        </p:nvGrpSpPr>
        <p:grpSpPr>
          <a:xfrm>
            <a:off x="6762716" y="2108603"/>
            <a:ext cx="1377984" cy="1377984"/>
            <a:chOff x="7867491" y="2854886"/>
            <a:chExt cx="2230581" cy="2230581"/>
          </a:xfrm>
        </p:grpSpPr>
        <p:sp>
          <p:nvSpPr>
            <p:cNvPr id="10" name="Oval 9">
              <a:extLst>
                <a:ext uri="{FF2B5EF4-FFF2-40B4-BE49-F238E27FC236}">
                  <a16:creationId xmlns:a16="http://schemas.microsoft.com/office/drawing/2014/main" id="{485AE40C-957D-19A6-9048-CD96DAAB5620}"/>
                </a:ext>
              </a:extLst>
            </p:cNvPr>
            <p:cNvSpPr/>
            <p:nvPr/>
          </p:nvSpPr>
          <p:spPr>
            <a:xfrm>
              <a:off x="7867491" y="2854886"/>
              <a:ext cx="2230581" cy="2230581"/>
            </a:xfrm>
            <a:prstGeom prst="ellipse">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4CBBFC8-E5DC-7D5B-1ABF-32724956D9DF}"/>
                </a:ext>
              </a:extLst>
            </p:cNvPr>
            <p:cNvPicPr>
              <a:picLocks noChangeAspect="1"/>
            </p:cNvPicPr>
            <p:nvPr/>
          </p:nvPicPr>
          <p:blipFill>
            <a:blip r:embed="rId3"/>
            <a:srcRect/>
            <a:stretch/>
          </p:blipFill>
          <p:spPr>
            <a:xfrm>
              <a:off x="8242717" y="3233607"/>
              <a:ext cx="1473139" cy="1473139"/>
            </a:xfrm>
            <a:prstGeom prst="rect">
              <a:avLst/>
            </a:prstGeom>
          </p:spPr>
        </p:pic>
      </p:grpSp>
      <p:sp>
        <p:nvSpPr>
          <p:cNvPr id="12" name="Rectangle 11">
            <a:extLst>
              <a:ext uri="{FF2B5EF4-FFF2-40B4-BE49-F238E27FC236}">
                <a16:creationId xmlns:a16="http://schemas.microsoft.com/office/drawing/2014/main" id="{7D5635AA-EF6D-B55A-2C6D-5A699BEAFB00}"/>
              </a:ext>
            </a:extLst>
          </p:cNvPr>
          <p:cNvSpPr/>
          <p:nvPr/>
        </p:nvSpPr>
        <p:spPr>
          <a:xfrm>
            <a:off x="775333" y="1852645"/>
            <a:ext cx="4974537" cy="4260594"/>
          </a:xfrm>
          <a:prstGeom prst="rect">
            <a:avLst/>
          </a:prstGeom>
          <a:noFill/>
          <a:ln w="41275">
            <a:solidFill>
              <a:srgbClr val="0084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E7DCD8-5779-28B0-C44A-B7A5FDF8BDEF}"/>
              </a:ext>
            </a:extLst>
          </p:cNvPr>
          <p:cNvSpPr>
            <a:spLocks noGrp="1"/>
          </p:cNvSpPr>
          <p:nvPr>
            <p:ph type="title"/>
          </p:nvPr>
        </p:nvSpPr>
        <p:spPr/>
        <p:txBody>
          <a:bodyPr/>
          <a:lstStyle/>
          <a:p>
            <a:r>
              <a:rPr lang="en-US">
                <a:latin typeface="Whitney Black" pitchFamily="2" charset="0"/>
              </a:rPr>
              <a:t>There are some differences between…</a:t>
            </a:r>
            <a:endParaRPr lang="en-US"/>
          </a:p>
        </p:txBody>
      </p:sp>
      <p:sp>
        <p:nvSpPr>
          <p:cNvPr id="3" name="Content Placeholder 2">
            <a:extLst>
              <a:ext uri="{FF2B5EF4-FFF2-40B4-BE49-F238E27FC236}">
                <a16:creationId xmlns:a16="http://schemas.microsoft.com/office/drawing/2014/main" id="{5395A677-8A96-6E0A-CC66-1EEB05B8706D}"/>
              </a:ext>
            </a:extLst>
          </p:cNvPr>
          <p:cNvSpPr>
            <a:spLocks noGrp="1"/>
          </p:cNvSpPr>
          <p:nvPr>
            <p:ph sz="half" idx="1"/>
          </p:nvPr>
        </p:nvSpPr>
        <p:spPr>
          <a:xfrm>
            <a:off x="1102571" y="3732038"/>
            <a:ext cx="4447631" cy="1377984"/>
          </a:xfrm>
        </p:spPr>
        <p:txBody>
          <a:bodyPr/>
          <a:lstStyle/>
          <a:p>
            <a:pPr marL="0" indent="0">
              <a:buNone/>
            </a:pPr>
            <a:r>
              <a:rPr lang="en-US" b="1">
                <a:latin typeface="Whitney Bold" pitchFamily="2" charset="0"/>
              </a:rPr>
              <a:t>Adults enrolled in Medicaid</a:t>
            </a:r>
          </a:p>
          <a:p>
            <a:pPr marL="0" indent="0">
              <a:buNone/>
            </a:pPr>
            <a:r>
              <a:rPr lang="en-US">
                <a:latin typeface="Whitney Medium" pitchFamily="2" charset="0"/>
              </a:rPr>
              <a:t>in the Adult Expansion Group.</a:t>
            </a:r>
          </a:p>
          <a:p>
            <a:pPr marL="0" indent="0">
              <a:buNone/>
            </a:pPr>
            <a:endParaRPr lang="en-US"/>
          </a:p>
        </p:txBody>
      </p:sp>
      <p:sp>
        <p:nvSpPr>
          <p:cNvPr id="4" name="Content Placeholder 3">
            <a:extLst>
              <a:ext uri="{FF2B5EF4-FFF2-40B4-BE49-F238E27FC236}">
                <a16:creationId xmlns:a16="http://schemas.microsoft.com/office/drawing/2014/main" id="{7BF7C3C1-91D8-B962-0E22-7BFDDF6FC925}"/>
              </a:ext>
            </a:extLst>
          </p:cNvPr>
          <p:cNvSpPr>
            <a:spLocks noGrp="1"/>
          </p:cNvSpPr>
          <p:nvPr>
            <p:ph sz="half" idx="2"/>
          </p:nvPr>
        </p:nvSpPr>
        <p:spPr>
          <a:xfrm>
            <a:off x="6777289" y="3732038"/>
            <a:ext cx="4234211" cy="1637414"/>
          </a:xfrm>
        </p:spPr>
        <p:txBody>
          <a:bodyPr/>
          <a:lstStyle/>
          <a:p>
            <a:pPr marL="0" indent="0">
              <a:buNone/>
            </a:pPr>
            <a:r>
              <a:rPr lang="en-US" b="1">
                <a:latin typeface="Whitney Bold" pitchFamily="2" charset="0"/>
              </a:rPr>
              <a:t>Adults applying for Medicaid</a:t>
            </a:r>
          </a:p>
          <a:p>
            <a:pPr marL="0" indent="0">
              <a:buNone/>
            </a:pPr>
            <a:r>
              <a:rPr lang="en-US">
                <a:latin typeface="Whitney Medium" pitchFamily="2" charset="0"/>
              </a:rPr>
              <a:t>and eligible </a:t>
            </a:r>
            <a:r>
              <a:rPr lang="en-US"/>
              <a:t>for the </a:t>
            </a:r>
            <a:br>
              <a:rPr lang="en-US"/>
            </a:br>
            <a:r>
              <a:rPr lang="en-US"/>
              <a:t>Adult </a:t>
            </a:r>
            <a:r>
              <a:rPr lang="en-US">
                <a:latin typeface="Whitney Medium" pitchFamily="2" charset="0"/>
              </a:rPr>
              <a:t>Expansion Group.</a:t>
            </a:r>
          </a:p>
          <a:p>
            <a:pPr marL="0" indent="0">
              <a:buNone/>
            </a:pPr>
            <a:endParaRPr lang="en-US"/>
          </a:p>
        </p:txBody>
      </p:sp>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BE11426E-2489-D73B-00F7-9EE4D680E4F6}"/>
                  </a:ext>
                </a:extLst>
              </p14:cNvPr>
              <p14:cNvContentPartPr/>
              <p14:nvPr/>
            </p14:nvContentPartPr>
            <p14:xfrm>
              <a:off x="2009589" y="4036560"/>
              <a:ext cx="927000" cy="13680"/>
            </p14:xfrm>
          </p:contentPart>
        </mc:Choice>
        <mc:Fallback xmlns="">
          <p:pic>
            <p:nvPicPr>
              <p:cNvPr id="13" name="Ink 12">
                <a:extLst>
                  <a:ext uri="{FF2B5EF4-FFF2-40B4-BE49-F238E27FC236}">
                    <a16:creationId xmlns:a16="http://schemas.microsoft.com/office/drawing/2014/main" id="{BE11426E-2489-D73B-00F7-9EE4D680E4F6}"/>
                  </a:ext>
                </a:extLst>
              </p:cNvPr>
              <p:cNvPicPr/>
              <p:nvPr/>
            </p:nvPicPr>
            <p:blipFill>
              <a:blip r:embed="rId5"/>
              <a:stretch>
                <a:fillRect/>
              </a:stretch>
            </p:blipFill>
            <p:spPr>
              <a:xfrm>
                <a:off x="1991589" y="4018560"/>
                <a:ext cx="962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579473C4-2371-FCDE-4CE1-50B54193E63A}"/>
                  </a:ext>
                </a:extLst>
              </p14:cNvPr>
              <p14:cNvContentPartPr/>
              <p14:nvPr/>
            </p14:nvContentPartPr>
            <p14:xfrm>
              <a:off x="7667863" y="4082728"/>
              <a:ext cx="1158840" cy="360"/>
            </p14:xfrm>
          </p:contentPart>
        </mc:Choice>
        <mc:Fallback xmlns="">
          <p:pic>
            <p:nvPicPr>
              <p:cNvPr id="14" name="Ink 13">
                <a:extLst>
                  <a:ext uri="{FF2B5EF4-FFF2-40B4-BE49-F238E27FC236}">
                    <a16:creationId xmlns:a16="http://schemas.microsoft.com/office/drawing/2014/main" id="{579473C4-2371-FCDE-4CE1-50B54193E63A}"/>
                  </a:ext>
                </a:extLst>
              </p:cNvPr>
              <p:cNvPicPr/>
              <p:nvPr/>
            </p:nvPicPr>
            <p:blipFill>
              <a:blip r:embed="rId7"/>
              <a:stretch>
                <a:fillRect/>
              </a:stretch>
            </p:blipFill>
            <p:spPr>
              <a:xfrm>
                <a:off x="7649869" y="4064728"/>
                <a:ext cx="1194469" cy="36000"/>
              </a:xfrm>
              <a:prstGeom prst="rect">
                <a:avLst/>
              </a:prstGeom>
            </p:spPr>
          </p:pic>
        </mc:Fallback>
      </mc:AlternateContent>
    </p:spTree>
    <p:extLst>
      <p:ext uri="{BB962C8B-B14F-4D97-AF65-F5344CB8AC3E}">
        <p14:creationId xmlns:p14="http://schemas.microsoft.com/office/powerpoint/2010/main" val="2563583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D6EC5-BA55-97E3-9440-897BFC2D99C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67624E3B-264C-BF07-874C-601A043116B9}"/>
              </a:ext>
            </a:extLst>
          </p:cNvPr>
          <p:cNvSpPr/>
          <p:nvPr/>
        </p:nvSpPr>
        <p:spPr>
          <a:xfrm>
            <a:off x="1106657" y="4224868"/>
            <a:ext cx="4307523" cy="1677429"/>
          </a:xfrm>
          <a:prstGeom prst="rect">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600" dirty="0">
                <a:solidFill>
                  <a:schemeClr val="bg1"/>
                </a:solidFill>
                <a:latin typeface="Whitney Medium"/>
              </a:rPr>
              <a:t>DSS will start January and February 2027 renewals in 2026, so the work reporting requirements will not apply for those renewals. We expect March renewals will be the first group that needs to meet the new work requirements.</a:t>
            </a:r>
          </a:p>
        </p:txBody>
      </p:sp>
      <p:sp>
        <p:nvSpPr>
          <p:cNvPr id="5" name="Rectangle 4">
            <a:extLst>
              <a:ext uri="{FF2B5EF4-FFF2-40B4-BE49-F238E27FC236}">
                <a16:creationId xmlns:a16="http://schemas.microsoft.com/office/drawing/2014/main" id="{FE7DEA49-9E85-85C0-F1C8-54AB2FDC9E22}"/>
              </a:ext>
            </a:extLst>
          </p:cNvPr>
          <p:cNvSpPr/>
          <p:nvPr/>
        </p:nvSpPr>
        <p:spPr>
          <a:xfrm>
            <a:off x="6385597" y="1852645"/>
            <a:ext cx="4974537" cy="4260594"/>
          </a:xfrm>
          <a:prstGeom prst="rect">
            <a:avLst/>
          </a:prstGeom>
          <a:solidFill>
            <a:srgbClr val="108263">
              <a:alpha val="18613"/>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B38108D-70EE-F95B-BC13-80087691694E}"/>
              </a:ext>
            </a:extLst>
          </p:cNvPr>
          <p:cNvSpPr/>
          <p:nvPr/>
        </p:nvSpPr>
        <p:spPr>
          <a:xfrm>
            <a:off x="775333" y="1852645"/>
            <a:ext cx="4974537" cy="4260594"/>
          </a:xfrm>
          <a:prstGeom prst="rect">
            <a:avLst/>
          </a:prstGeom>
          <a:noFill/>
          <a:ln w="41275">
            <a:solidFill>
              <a:srgbClr val="0084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A43503-1DB4-83F2-2DE4-ED249897DA61}"/>
              </a:ext>
            </a:extLst>
          </p:cNvPr>
          <p:cNvSpPr>
            <a:spLocks noGrp="1"/>
          </p:cNvSpPr>
          <p:nvPr>
            <p:ph type="title"/>
          </p:nvPr>
        </p:nvSpPr>
        <p:spPr/>
        <p:txBody>
          <a:bodyPr/>
          <a:lstStyle/>
          <a:p>
            <a:r>
              <a:rPr lang="en-US">
                <a:latin typeface="Whitney Black" pitchFamily="2" charset="0"/>
              </a:rPr>
              <a:t>When the changes are happening:</a:t>
            </a:r>
            <a:endParaRPr lang="en-US"/>
          </a:p>
        </p:txBody>
      </p:sp>
      <p:sp>
        <p:nvSpPr>
          <p:cNvPr id="3" name="Content Placeholder 2">
            <a:extLst>
              <a:ext uri="{FF2B5EF4-FFF2-40B4-BE49-F238E27FC236}">
                <a16:creationId xmlns:a16="http://schemas.microsoft.com/office/drawing/2014/main" id="{73606722-66EF-35F9-1DAF-FFD402E6F6E0}"/>
              </a:ext>
            </a:extLst>
          </p:cNvPr>
          <p:cNvSpPr>
            <a:spLocks noGrp="1"/>
          </p:cNvSpPr>
          <p:nvPr>
            <p:ph sz="half" idx="1"/>
          </p:nvPr>
        </p:nvSpPr>
        <p:spPr>
          <a:xfrm>
            <a:off x="1102571" y="2222208"/>
            <a:ext cx="4447631" cy="2137134"/>
          </a:xfrm>
        </p:spPr>
        <p:txBody>
          <a:bodyPr>
            <a:normAutofit/>
          </a:bodyPr>
          <a:lstStyle/>
          <a:p>
            <a:pPr marL="0" indent="0">
              <a:buNone/>
            </a:pPr>
            <a:r>
              <a:rPr lang="en-US" b="1">
                <a:latin typeface="Whitney Bold" pitchFamily="2" charset="0"/>
              </a:rPr>
              <a:t>Adults enrolled in Medicaid</a:t>
            </a:r>
          </a:p>
          <a:p>
            <a:pPr marL="0" indent="0">
              <a:buNone/>
            </a:pPr>
            <a:r>
              <a:rPr lang="en-US">
                <a:latin typeface="Whitney Medium" pitchFamily="2" charset="0"/>
              </a:rPr>
              <a:t>You will need to meet work reporting requirements starting at your renewals in 2027. It will be the same month that you renewed in 2026. MO HealthNet calls this your “anniversary month.”</a:t>
            </a:r>
          </a:p>
          <a:p>
            <a:pPr marL="0" indent="0">
              <a:buNone/>
            </a:pPr>
            <a:endParaRPr lang="en-US"/>
          </a:p>
        </p:txBody>
      </p:sp>
      <p:sp>
        <p:nvSpPr>
          <p:cNvPr id="4" name="Content Placeholder 3">
            <a:extLst>
              <a:ext uri="{FF2B5EF4-FFF2-40B4-BE49-F238E27FC236}">
                <a16:creationId xmlns:a16="http://schemas.microsoft.com/office/drawing/2014/main" id="{E542CD87-EC51-09B0-7F4C-BD809E9F761E}"/>
              </a:ext>
            </a:extLst>
          </p:cNvPr>
          <p:cNvSpPr>
            <a:spLocks noGrp="1"/>
          </p:cNvSpPr>
          <p:nvPr>
            <p:ph sz="half" idx="2"/>
          </p:nvPr>
        </p:nvSpPr>
        <p:spPr>
          <a:xfrm>
            <a:off x="6777289" y="2222208"/>
            <a:ext cx="4234211" cy="1637414"/>
          </a:xfrm>
        </p:spPr>
        <p:txBody>
          <a:bodyPr/>
          <a:lstStyle/>
          <a:p>
            <a:pPr marL="0" indent="0">
              <a:buNone/>
            </a:pPr>
            <a:r>
              <a:rPr lang="en-US" b="1">
                <a:latin typeface="Whitney Bold" pitchFamily="2" charset="0"/>
              </a:rPr>
              <a:t>Adults applying for Medicaid</a:t>
            </a:r>
          </a:p>
          <a:p>
            <a:pPr marL="0" indent="0">
              <a:buNone/>
            </a:pPr>
            <a:r>
              <a:rPr lang="en-US">
                <a:latin typeface="Whitney Medium" pitchFamily="2" charset="0"/>
              </a:rPr>
              <a:t>You will need to meet work reporting requirements if you apply on or after January 1, 2027.</a:t>
            </a:r>
          </a:p>
          <a:p>
            <a:pPr marL="0" indent="0">
              <a:buNone/>
            </a:pPr>
            <a:endParaRPr lang="en-US"/>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A3D2414E-4636-9E7D-E7BC-4ED124FB0723}"/>
                  </a:ext>
                </a:extLst>
              </p14:cNvPr>
              <p14:cNvContentPartPr/>
              <p14:nvPr/>
            </p14:nvContentPartPr>
            <p14:xfrm>
              <a:off x="2009589" y="2526730"/>
              <a:ext cx="927000" cy="13680"/>
            </p14:xfrm>
          </p:contentPart>
        </mc:Choice>
        <mc:Fallback xmlns="">
          <p:pic>
            <p:nvPicPr>
              <p:cNvPr id="13" name="Ink 12">
                <a:extLst>
                  <a:ext uri="{FF2B5EF4-FFF2-40B4-BE49-F238E27FC236}">
                    <a16:creationId xmlns:a16="http://schemas.microsoft.com/office/drawing/2014/main" id="{A3D2414E-4636-9E7D-E7BC-4ED124FB0723}"/>
                  </a:ext>
                </a:extLst>
              </p:cNvPr>
              <p:cNvPicPr/>
              <p:nvPr/>
            </p:nvPicPr>
            <p:blipFill>
              <a:blip r:embed="rId3"/>
              <a:stretch>
                <a:fillRect/>
              </a:stretch>
            </p:blipFill>
            <p:spPr>
              <a:xfrm>
                <a:off x="1991589" y="2508730"/>
                <a:ext cx="962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39EDDAE5-C655-6D95-25E7-81813232DB1D}"/>
                  </a:ext>
                </a:extLst>
              </p14:cNvPr>
              <p14:cNvContentPartPr/>
              <p14:nvPr/>
            </p14:nvContentPartPr>
            <p14:xfrm>
              <a:off x="7667863" y="2572898"/>
              <a:ext cx="1158840" cy="360"/>
            </p14:xfrm>
          </p:contentPart>
        </mc:Choice>
        <mc:Fallback xmlns="">
          <p:pic>
            <p:nvPicPr>
              <p:cNvPr id="14" name="Ink 13">
                <a:extLst>
                  <a:ext uri="{FF2B5EF4-FFF2-40B4-BE49-F238E27FC236}">
                    <a16:creationId xmlns:a16="http://schemas.microsoft.com/office/drawing/2014/main" id="{39EDDAE5-C655-6D95-25E7-81813232DB1D}"/>
                  </a:ext>
                </a:extLst>
              </p:cNvPr>
              <p:cNvPicPr/>
              <p:nvPr/>
            </p:nvPicPr>
            <p:blipFill>
              <a:blip r:embed="rId5"/>
              <a:stretch>
                <a:fillRect/>
              </a:stretch>
            </p:blipFill>
            <p:spPr>
              <a:xfrm>
                <a:off x="7649869" y="2554898"/>
                <a:ext cx="1194469" cy="36000"/>
              </a:xfrm>
              <a:prstGeom prst="rect">
                <a:avLst/>
              </a:prstGeom>
            </p:spPr>
          </p:pic>
        </mc:Fallback>
      </mc:AlternateContent>
    </p:spTree>
    <p:extLst>
      <p:ext uri="{BB962C8B-B14F-4D97-AF65-F5344CB8AC3E}">
        <p14:creationId xmlns:p14="http://schemas.microsoft.com/office/powerpoint/2010/main" val="3896904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36733-D273-640C-861F-00B709CDC11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738DA73-9F6E-D398-57DB-604D2D1134C0}"/>
              </a:ext>
            </a:extLst>
          </p:cNvPr>
          <p:cNvSpPr/>
          <p:nvPr/>
        </p:nvSpPr>
        <p:spPr>
          <a:xfrm>
            <a:off x="6385597" y="1852645"/>
            <a:ext cx="4974537" cy="4260594"/>
          </a:xfrm>
          <a:prstGeom prst="rect">
            <a:avLst/>
          </a:prstGeom>
          <a:solidFill>
            <a:srgbClr val="108263">
              <a:alpha val="18613"/>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E962091-58B7-A21E-CC93-3C0CF1C39287}"/>
              </a:ext>
            </a:extLst>
          </p:cNvPr>
          <p:cNvSpPr/>
          <p:nvPr/>
        </p:nvSpPr>
        <p:spPr>
          <a:xfrm>
            <a:off x="775333" y="1852645"/>
            <a:ext cx="4974537" cy="4260594"/>
          </a:xfrm>
          <a:prstGeom prst="rect">
            <a:avLst/>
          </a:prstGeom>
          <a:noFill/>
          <a:ln w="41275">
            <a:solidFill>
              <a:srgbClr val="0084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6CB00F-5756-E995-9590-94D59268CB09}"/>
              </a:ext>
            </a:extLst>
          </p:cNvPr>
          <p:cNvSpPr>
            <a:spLocks noGrp="1"/>
          </p:cNvSpPr>
          <p:nvPr>
            <p:ph type="title"/>
          </p:nvPr>
        </p:nvSpPr>
        <p:spPr/>
        <p:txBody>
          <a:bodyPr/>
          <a:lstStyle/>
          <a:p>
            <a:r>
              <a:rPr lang="en-US">
                <a:latin typeface="Whitney Black" pitchFamily="2" charset="0"/>
              </a:rPr>
              <a:t>When you need to meet the work requirements:</a:t>
            </a:r>
            <a:endParaRPr lang="en-US"/>
          </a:p>
        </p:txBody>
      </p:sp>
      <p:sp>
        <p:nvSpPr>
          <p:cNvPr id="3" name="Content Placeholder 2">
            <a:extLst>
              <a:ext uri="{FF2B5EF4-FFF2-40B4-BE49-F238E27FC236}">
                <a16:creationId xmlns:a16="http://schemas.microsoft.com/office/drawing/2014/main" id="{CA258F0D-7F42-C899-625C-4634CA0FA773}"/>
              </a:ext>
            </a:extLst>
          </p:cNvPr>
          <p:cNvSpPr>
            <a:spLocks noGrp="1"/>
          </p:cNvSpPr>
          <p:nvPr>
            <p:ph sz="half" idx="1"/>
          </p:nvPr>
        </p:nvSpPr>
        <p:spPr>
          <a:xfrm>
            <a:off x="1102571" y="2222208"/>
            <a:ext cx="4447631" cy="1509820"/>
          </a:xfrm>
        </p:spPr>
        <p:txBody>
          <a:bodyPr>
            <a:normAutofit/>
          </a:bodyPr>
          <a:lstStyle/>
          <a:p>
            <a:pPr marL="0" indent="0">
              <a:buNone/>
            </a:pPr>
            <a:r>
              <a:rPr lang="en-US" b="1">
                <a:latin typeface="Whitney Bold" pitchFamily="2" charset="0"/>
              </a:rPr>
              <a:t>Adults enrolled in Medicaid</a:t>
            </a:r>
          </a:p>
          <a:p>
            <a:pPr marL="0" indent="0">
              <a:buNone/>
            </a:pPr>
            <a:r>
              <a:rPr lang="en-US">
                <a:latin typeface="Whitney Medium" pitchFamily="2" charset="0"/>
              </a:rPr>
              <a:t>You will need to show that you met the work requirements for </a:t>
            </a:r>
            <a:r>
              <a:rPr lang="en-US" b="1">
                <a:latin typeface="Whitney Bold" pitchFamily="2" charset="0"/>
              </a:rPr>
              <a:t>1 month anytime since your previous renewal.</a:t>
            </a:r>
          </a:p>
          <a:p>
            <a:pPr marL="0" indent="0">
              <a:buNone/>
            </a:pPr>
            <a:endParaRPr lang="en-US"/>
          </a:p>
        </p:txBody>
      </p:sp>
      <p:sp>
        <p:nvSpPr>
          <p:cNvPr id="4" name="Content Placeholder 3">
            <a:extLst>
              <a:ext uri="{FF2B5EF4-FFF2-40B4-BE49-F238E27FC236}">
                <a16:creationId xmlns:a16="http://schemas.microsoft.com/office/drawing/2014/main" id="{4882F417-44D7-C81C-5140-45B9D3278F61}"/>
              </a:ext>
            </a:extLst>
          </p:cNvPr>
          <p:cNvSpPr>
            <a:spLocks noGrp="1"/>
          </p:cNvSpPr>
          <p:nvPr>
            <p:ph sz="half" idx="2"/>
          </p:nvPr>
        </p:nvSpPr>
        <p:spPr>
          <a:xfrm>
            <a:off x="6777289" y="2222208"/>
            <a:ext cx="4234211" cy="1637414"/>
          </a:xfrm>
        </p:spPr>
        <p:txBody>
          <a:bodyPr/>
          <a:lstStyle/>
          <a:p>
            <a:pPr marL="0" indent="0">
              <a:buNone/>
            </a:pPr>
            <a:r>
              <a:rPr lang="en-US" b="1">
                <a:latin typeface="Whitney Bold" pitchFamily="2" charset="0"/>
              </a:rPr>
              <a:t>Adults applying for Medicaid</a:t>
            </a:r>
          </a:p>
          <a:p>
            <a:pPr marL="0" indent="0">
              <a:buNone/>
            </a:pPr>
            <a:r>
              <a:rPr lang="en-US">
                <a:latin typeface="Whitney Medium" pitchFamily="2" charset="0"/>
              </a:rPr>
              <a:t>You will need to show proof that you met the work requirements in </a:t>
            </a:r>
            <a:r>
              <a:rPr lang="en-US" b="1">
                <a:latin typeface="Whitney Bold" pitchFamily="2" charset="0"/>
              </a:rPr>
              <a:t>the month before you applied.</a:t>
            </a:r>
          </a:p>
          <a:p>
            <a:pPr marL="0" indent="0">
              <a:buNone/>
            </a:pPr>
            <a:endParaRPr lang="en-US"/>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DA22EE49-C71E-4524-047E-594AE391B9FB}"/>
                  </a:ext>
                </a:extLst>
              </p14:cNvPr>
              <p14:cNvContentPartPr/>
              <p14:nvPr/>
            </p14:nvContentPartPr>
            <p14:xfrm>
              <a:off x="2009589" y="2526730"/>
              <a:ext cx="927000" cy="13680"/>
            </p14:xfrm>
          </p:contentPart>
        </mc:Choice>
        <mc:Fallback xmlns="">
          <p:pic>
            <p:nvPicPr>
              <p:cNvPr id="13" name="Ink 12">
                <a:extLst>
                  <a:ext uri="{FF2B5EF4-FFF2-40B4-BE49-F238E27FC236}">
                    <a16:creationId xmlns:a16="http://schemas.microsoft.com/office/drawing/2014/main" id="{DA22EE49-C71E-4524-047E-594AE391B9FB}"/>
                  </a:ext>
                </a:extLst>
              </p:cNvPr>
              <p:cNvPicPr/>
              <p:nvPr/>
            </p:nvPicPr>
            <p:blipFill>
              <a:blip r:embed="rId3"/>
              <a:stretch>
                <a:fillRect/>
              </a:stretch>
            </p:blipFill>
            <p:spPr>
              <a:xfrm>
                <a:off x="1991589" y="2508730"/>
                <a:ext cx="962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425AFF31-CC23-F781-DB9D-4E75A643437E}"/>
                  </a:ext>
                </a:extLst>
              </p14:cNvPr>
              <p14:cNvContentPartPr/>
              <p14:nvPr/>
            </p14:nvContentPartPr>
            <p14:xfrm>
              <a:off x="7667863" y="2572898"/>
              <a:ext cx="1158840" cy="360"/>
            </p14:xfrm>
          </p:contentPart>
        </mc:Choice>
        <mc:Fallback xmlns="">
          <p:pic>
            <p:nvPicPr>
              <p:cNvPr id="14" name="Ink 13">
                <a:extLst>
                  <a:ext uri="{FF2B5EF4-FFF2-40B4-BE49-F238E27FC236}">
                    <a16:creationId xmlns:a16="http://schemas.microsoft.com/office/drawing/2014/main" id="{425AFF31-CC23-F781-DB9D-4E75A643437E}"/>
                  </a:ext>
                </a:extLst>
              </p:cNvPr>
              <p:cNvPicPr/>
              <p:nvPr/>
            </p:nvPicPr>
            <p:blipFill>
              <a:blip r:embed="rId5"/>
              <a:stretch>
                <a:fillRect/>
              </a:stretch>
            </p:blipFill>
            <p:spPr>
              <a:xfrm>
                <a:off x="7649869" y="2554898"/>
                <a:ext cx="1194469" cy="36000"/>
              </a:xfrm>
              <a:prstGeom prst="rect">
                <a:avLst/>
              </a:prstGeom>
            </p:spPr>
          </p:pic>
        </mc:Fallback>
      </mc:AlternateContent>
      <p:sp>
        <p:nvSpPr>
          <p:cNvPr id="6" name="Rectangle 5">
            <a:extLst>
              <a:ext uri="{FF2B5EF4-FFF2-40B4-BE49-F238E27FC236}">
                <a16:creationId xmlns:a16="http://schemas.microsoft.com/office/drawing/2014/main" id="{2C5170FA-B1EF-C388-6E9F-A08D6E64B51F}"/>
              </a:ext>
            </a:extLst>
          </p:cNvPr>
          <p:cNvSpPr/>
          <p:nvPr/>
        </p:nvSpPr>
        <p:spPr>
          <a:xfrm>
            <a:off x="2779596" y="5493534"/>
            <a:ext cx="1649205" cy="527613"/>
          </a:xfrm>
          <a:prstGeom prst="rect">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a:extLst>
              <a:ext uri="{FF2B5EF4-FFF2-40B4-BE49-F238E27FC236}">
                <a16:creationId xmlns:a16="http://schemas.microsoft.com/office/drawing/2014/main" id="{DEDC44E6-59C1-BBB2-3625-00419D6C0670}"/>
              </a:ext>
            </a:extLst>
          </p:cNvPr>
          <p:cNvGraphicFramePr>
            <a:graphicFrameLocks noGrp="1"/>
          </p:cNvGraphicFramePr>
          <p:nvPr>
            <p:extLst>
              <p:ext uri="{D42A27DB-BD31-4B8C-83A1-F6EECF244321}">
                <p14:modId xmlns:p14="http://schemas.microsoft.com/office/powerpoint/2010/main" val="4124368878"/>
              </p:ext>
            </p:extLst>
          </p:nvPr>
        </p:nvGraphicFramePr>
        <p:xfrm>
          <a:off x="908363" y="4577017"/>
          <a:ext cx="4674098" cy="410363"/>
        </p:xfrm>
        <a:graphic>
          <a:graphicData uri="http://schemas.openxmlformats.org/drawingml/2006/table">
            <a:tbl>
              <a:tblPr firstRow="1" bandRow="1">
                <a:tableStyleId>{5940675A-B579-460E-94D1-54222C63F5DA}</a:tableStyleId>
              </a:tblPr>
              <a:tblGrid>
                <a:gridCol w="359546">
                  <a:extLst>
                    <a:ext uri="{9D8B030D-6E8A-4147-A177-3AD203B41FA5}">
                      <a16:colId xmlns:a16="http://schemas.microsoft.com/office/drawing/2014/main" val="4235224135"/>
                    </a:ext>
                  </a:extLst>
                </a:gridCol>
                <a:gridCol w="359546">
                  <a:extLst>
                    <a:ext uri="{9D8B030D-6E8A-4147-A177-3AD203B41FA5}">
                      <a16:colId xmlns:a16="http://schemas.microsoft.com/office/drawing/2014/main" val="184126690"/>
                    </a:ext>
                  </a:extLst>
                </a:gridCol>
                <a:gridCol w="359546">
                  <a:extLst>
                    <a:ext uri="{9D8B030D-6E8A-4147-A177-3AD203B41FA5}">
                      <a16:colId xmlns:a16="http://schemas.microsoft.com/office/drawing/2014/main" val="2899094605"/>
                    </a:ext>
                  </a:extLst>
                </a:gridCol>
                <a:gridCol w="359546">
                  <a:extLst>
                    <a:ext uri="{9D8B030D-6E8A-4147-A177-3AD203B41FA5}">
                      <a16:colId xmlns:a16="http://schemas.microsoft.com/office/drawing/2014/main" val="160380491"/>
                    </a:ext>
                  </a:extLst>
                </a:gridCol>
                <a:gridCol w="359546">
                  <a:extLst>
                    <a:ext uri="{9D8B030D-6E8A-4147-A177-3AD203B41FA5}">
                      <a16:colId xmlns:a16="http://schemas.microsoft.com/office/drawing/2014/main" val="1150668215"/>
                    </a:ext>
                  </a:extLst>
                </a:gridCol>
                <a:gridCol w="359546">
                  <a:extLst>
                    <a:ext uri="{9D8B030D-6E8A-4147-A177-3AD203B41FA5}">
                      <a16:colId xmlns:a16="http://schemas.microsoft.com/office/drawing/2014/main" val="3046835153"/>
                    </a:ext>
                  </a:extLst>
                </a:gridCol>
                <a:gridCol w="359546">
                  <a:extLst>
                    <a:ext uri="{9D8B030D-6E8A-4147-A177-3AD203B41FA5}">
                      <a16:colId xmlns:a16="http://schemas.microsoft.com/office/drawing/2014/main" val="599965145"/>
                    </a:ext>
                  </a:extLst>
                </a:gridCol>
                <a:gridCol w="359546">
                  <a:extLst>
                    <a:ext uri="{9D8B030D-6E8A-4147-A177-3AD203B41FA5}">
                      <a16:colId xmlns:a16="http://schemas.microsoft.com/office/drawing/2014/main" val="10273060"/>
                    </a:ext>
                  </a:extLst>
                </a:gridCol>
                <a:gridCol w="359546">
                  <a:extLst>
                    <a:ext uri="{9D8B030D-6E8A-4147-A177-3AD203B41FA5}">
                      <a16:colId xmlns:a16="http://schemas.microsoft.com/office/drawing/2014/main" val="3733545449"/>
                    </a:ext>
                  </a:extLst>
                </a:gridCol>
                <a:gridCol w="359546">
                  <a:extLst>
                    <a:ext uri="{9D8B030D-6E8A-4147-A177-3AD203B41FA5}">
                      <a16:colId xmlns:a16="http://schemas.microsoft.com/office/drawing/2014/main" val="429953138"/>
                    </a:ext>
                  </a:extLst>
                </a:gridCol>
                <a:gridCol w="359546">
                  <a:extLst>
                    <a:ext uri="{9D8B030D-6E8A-4147-A177-3AD203B41FA5}">
                      <a16:colId xmlns:a16="http://schemas.microsoft.com/office/drawing/2014/main" val="3264245055"/>
                    </a:ext>
                  </a:extLst>
                </a:gridCol>
                <a:gridCol w="359546">
                  <a:extLst>
                    <a:ext uri="{9D8B030D-6E8A-4147-A177-3AD203B41FA5}">
                      <a16:colId xmlns:a16="http://schemas.microsoft.com/office/drawing/2014/main" val="2129223594"/>
                    </a:ext>
                  </a:extLst>
                </a:gridCol>
                <a:gridCol w="359546">
                  <a:extLst>
                    <a:ext uri="{9D8B030D-6E8A-4147-A177-3AD203B41FA5}">
                      <a16:colId xmlns:a16="http://schemas.microsoft.com/office/drawing/2014/main" val="264196467"/>
                    </a:ext>
                  </a:extLst>
                </a:gridCol>
              </a:tblGrid>
              <a:tr h="410363">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610576066"/>
                  </a:ext>
                </a:extLst>
              </a:tr>
            </a:tbl>
          </a:graphicData>
        </a:graphic>
      </p:graphicFrame>
      <p:pic>
        <p:nvPicPr>
          <p:cNvPr id="8" name="Picture 7">
            <a:extLst>
              <a:ext uri="{FF2B5EF4-FFF2-40B4-BE49-F238E27FC236}">
                <a16:creationId xmlns:a16="http://schemas.microsoft.com/office/drawing/2014/main" id="{DDDDEF04-2959-E483-A560-A995943D4EE3}"/>
              </a:ext>
            </a:extLst>
          </p:cNvPr>
          <p:cNvPicPr>
            <a:picLocks noChangeAspect="1"/>
          </p:cNvPicPr>
          <p:nvPr/>
        </p:nvPicPr>
        <p:blipFill>
          <a:blip r:embed="rId6"/>
          <a:stretch>
            <a:fillRect/>
          </a:stretch>
        </p:blipFill>
        <p:spPr>
          <a:xfrm>
            <a:off x="5163248" y="4555031"/>
            <a:ext cx="469194" cy="469194"/>
          </a:xfrm>
          <a:prstGeom prst="rect">
            <a:avLst/>
          </a:prstGeom>
        </p:spPr>
      </p:pic>
      <p:sp>
        <p:nvSpPr>
          <p:cNvPr id="9" name="Left Bracket 8">
            <a:extLst>
              <a:ext uri="{FF2B5EF4-FFF2-40B4-BE49-F238E27FC236}">
                <a16:creationId xmlns:a16="http://schemas.microsoft.com/office/drawing/2014/main" id="{1450914A-8D1A-9AA7-6D16-73A40976EDC6}"/>
              </a:ext>
            </a:extLst>
          </p:cNvPr>
          <p:cNvSpPr/>
          <p:nvPr/>
        </p:nvSpPr>
        <p:spPr>
          <a:xfrm rot="5400000">
            <a:off x="2977825" y="2156368"/>
            <a:ext cx="410362" cy="4412843"/>
          </a:xfrm>
          <a:prstGeom prst="leftBracket">
            <a:avLst>
              <a:gd name="adj" fmla="val 108019"/>
            </a:avLst>
          </a:prstGeom>
          <a:ln w="28575">
            <a:solidFill>
              <a:schemeClr val="tx1"/>
            </a:solidFill>
            <a:headEnd type="oval" w="med" len="med"/>
            <a:tailEnd type="oval"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06D8E37E-613C-3B3E-116C-ADE7A0DF91F7}"/>
              </a:ext>
            </a:extLst>
          </p:cNvPr>
          <p:cNvSpPr txBox="1"/>
          <p:nvPr/>
        </p:nvSpPr>
        <p:spPr>
          <a:xfrm>
            <a:off x="1265804" y="3765974"/>
            <a:ext cx="3839321" cy="369332"/>
          </a:xfrm>
          <a:prstGeom prst="rect">
            <a:avLst/>
          </a:prstGeom>
          <a:noFill/>
        </p:spPr>
        <p:txBody>
          <a:bodyPr wrap="square" rtlCol="0">
            <a:spAutoFit/>
          </a:bodyPr>
          <a:lstStyle/>
          <a:p>
            <a:r>
              <a:rPr lang="en-US">
                <a:latin typeface="Whitney Medium" pitchFamily="2" charset="0"/>
              </a:rPr>
              <a:t>The time since your previous renewal</a:t>
            </a:r>
          </a:p>
        </p:txBody>
      </p:sp>
      <p:cxnSp>
        <p:nvCxnSpPr>
          <p:cNvPr id="11" name="Straight Connector 10">
            <a:extLst>
              <a:ext uri="{FF2B5EF4-FFF2-40B4-BE49-F238E27FC236}">
                <a16:creationId xmlns:a16="http://schemas.microsoft.com/office/drawing/2014/main" id="{20C6AFE4-6B56-BAF5-0E41-2304CAC4BE61}"/>
              </a:ext>
            </a:extLst>
          </p:cNvPr>
          <p:cNvCxnSpPr>
            <a:cxnSpLocks/>
          </p:cNvCxnSpPr>
          <p:nvPr/>
        </p:nvCxnSpPr>
        <p:spPr>
          <a:xfrm>
            <a:off x="1121436" y="4986367"/>
            <a:ext cx="0" cy="446719"/>
          </a:xfrm>
          <a:prstGeom prst="line">
            <a:avLst/>
          </a:prstGeom>
          <a:ln w="28575">
            <a:solidFill>
              <a:schemeClr val="tx1"/>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FF6ECFF8-B976-C9B7-4EAE-7DAD49B99208}"/>
              </a:ext>
            </a:extLst>
          </p:cNvPr>
          <p:cNvSpPr txBox="1"/>
          <p:nvPr/>
        </p:nvSpPr>
        <p:spPr>
          <a:xfrm>
            <a:off x="857479" y="5515429"/>
            <a:ext cx="1955715" cy="307777"/>
          </a:xfrm>
          <a:prstGeom prst="rect">
            <a:avLst/>
          </a:prstGeom>
          <a:noFill/>
        </p:spPr>
        <p:txBody>
          <a:bodyPr wrap="square" rtlCol="0">
            <a:spAutoFit/>
          </a:bodyPr>
          <a:lstStyle/>
          <a:p>
            <a:r>
              <a:rPr lang="en-US" sz="1400">
                <a:latin typeface="Whitney Medium" pitchFamily="2" charset="0"/>
              </a:rPr>
              <a:t>Previous renewal</a:t>
            </a:r>
          </a:p>
        </p:txBody>
      </p:sp>
      <p:cxnSp>
        <p:nvCxnSpPr>
          <p:cNvPr id="18" name="Straight Connector 17">
            <a:extLst>
              <a:ext uri="{FF2B5EF4-FFF2-40B4-BE49-F238E27FC236}">
                <a16:creationId xmlns:a16="http://schemas.microsoft.com/office/drawing/2014/main" id="{541A179B-BD02-142E-F743-24A71933BF0C}"/>
              </a:ext>
            </a:extLst>
          </p:cNvPr>
          <p:cNvCxnSpPr>
            <a:cxnSpLocks/>
          </p:cNvCxnSpPr>
          <p:nvPr/>
        </p:nvCxnSpPr>
        <p:spPr>
          <a:xfrm>
            <a:off x="3617556" y="4986367"/>
            <a:ext cx="0" cy="573488"/>
          </a:xfrm>
          <a:prstGeom prst="line">
            <a:avLst/>
          </a:prstGeom>
          <a:ln w="28575">
            <a:solidFill>
              <a:srgbClr val="008462"/>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C0C36B5-B1D2-60F1-1F19-D976301F555A}"/>
              </a:ext>
            </a:extLst>
          </p:cNvPr>
          <p:cNvSpPr txBox="1"/>
          <p:nvPr/>
        </p:nvSpPr>
        <p:spPr>
          <a:xfrm>
            <a:off x="2789121" y="5484870"/>
            <a:ext cx="1649205" cy="523220"/>
          </a:xfrm>
          <a:prstGeom prst="rect">
            <a:avLst/>
          </a:prstGeom>
          <a:noFill/>
        </p:spPr>
        <p:txBody>
          <a:bodyPr wrap="square" rtlCol="0">
            <a:spAutoFit/>
          </a:bodyPr>
          <a:lstStyle/>
          <a:p>
            <a:pPr algn="ctr"/>
            <a:r>
              <a:rPr lang="en-US" sz="1400">
                <a:solidFill>
                  <a:schemeClr val="bg1"/>
                </a:solidFill>
                <a:latin typeface="Whitney Medium" pitchFamily="2" charset="0"/>
              </a:rPr>
              <a:t>Met requirements</a:t>
            </a:r>
          </a:p>
          <a:p>
            <a:pPr algn="ctr"/>
            <a:r>
              <a:rPr lang="en-US" sz="1400">
                <a:solidFill>
                  <a:schemeClr val="bg1"/>
                </a:solidFill>
                <a:latin typeface="Whitney Medium" pitchFamily="2" charset="0"/>
              </a:rPr>
              <a:t>(for example)</a:t>
            </a:r>
          </a:p>
        </p:txBody>
      </p:sp>
      <p:pic>
        <p:nvPicPr>
          <p:cNvPr id="20" name="Picture 19">
            <a:extLst>
              <a:ext uri="{FF2B5EF4-FFF2-40B4-BE49-F238E27FC236}">
                <a16:creationId xmlns:a16="http://schemas.microsoft.com/office/drawing/2014/main" id="{FE785704-ACF7-B8CB-163C-0ACA15921936}"/>
              </a:ext>
            </a:extLst>
          </p:cNvPr>
          <p:cNvPicPr>
            <a:picLocks noChangeAspect="1"/>
          </p:cNvPicPr>
          <p:nvPr/>
        </p:nvPicPr>
        <p:blipFill>
          <a:blip r:embed="rId7"/>
          <a:srcRect/>
          <a:stretch/>
        </p:blipFill>
        <p:spPr>
          <a:xfrm>
            <a:off x="3463392" y="4627363"/>
            <a:ext cx="317500" cy="317500"/>
          </a:xfrm>
          <a:prstGeom prst="rect">
            <a:avLst/>
          </a:prstGeom>
        </p:spPr>
      </p:pic>
      <p:sp>
        <p:nvSpPr>
          <p:cNvPr id="21" name="TextBox 20">
            <a:extLst>
              <a:ext uri="{FF2B5EF4-FFF2-40B4-BE49-F238E27FC236}">
                <a16:creationId xmlns:a16="http://schemas.microsoft.com/office/drawing/2014/main" id="{9FE0B6F9-1776-5A41-2E29-7E6903131C3A}"/>
              </a:ext>
            </a:extLst>
          </p:cNvPr>
          <p:cNvSpPr txBox="1"/>
          <p:nvPr/>
        </p:nvSpPr>
        <p:spPr>
          <a:xfrm>
            <a:off x="4842224" y="5340628"/>
            <a:ext cx="885088" cy="738664"/>
          </a:xfrm>
          <a:prstGeom prst="rect">
            <a:avLst/>
          </a:prstGeom>
          <a:noFill/>
        </p:spPr>
        <p:txBody>
          <a:bodyPr wrap="square" rtlCol="0">
            <a:spAutoFit/>
          </a:bodyPr>
          <a:lstStyle/>
          <a:p>
            <a:pPr algn="ctr"/>
            <a:r>
              <a:rPr lang="en-US" sz="1400">
                <a:latin typeface="Whitney Medium" pitchFamily="2" charset="0"/>
              </a:rPr>
              <a:t>Next renewal</a:t>
            </a:r>
          </a:p>
          <a:p>
            <a:pPr algn="ctr"/>
            <a:r>
              <a:rPr lang="en-US" sz="1400">
                <a:latin typeface="Whitney Medium" pitchFamily="2" charset="0"/>
              </a:rPr>
              <a:t>in 2027</a:t>
            </a:r>
          </a:p>
        </p:txBody>
      </p:sp>
      <p:cxnSp>
        <p:nvCxnSpPr>
          <p:cNvPr id="22" name="Straight Connector 21">
            <a:extLst>
              <a:ext uri="{FF2B5EF4-FFF2-40B4-BE49-F238E27FC236}">
                <a16:creationId xmlns:a16="http://schemas.microsoft.com/office/drawing/2014/main" id="{DDA22EB0-C926-ED12-F468-ECC4FA5B5BDC}"/>
              </a:ext>
            </a:extLst>
          </p:cNvPr>
          <p:cNvCxnSpPr>
            <a:cxnSpLocks/>
          </p:cNvCxnSpPr>
          <p:nvPr/>
        </p:nvCxnSpPr>
        <p:spPr>
          <a:xfrm>
            <a:off x="5341402" y="5006530"/>
            <a:ext cx="0" cy="364312"/>
          </a:xfrm>
          <a:prstGeom prst="line">
            <a:avLst/>
          </a:prstGeom>
          <a:ln w="28575">
            <a:solidFill>
              <a:schemeClr val="tx1"/>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graphicFrame>
        <p:nvGraphicFramePr>
          <p:cNvPr id="23" name="Table 22">
            <a:extLst>
              <a:ext uri="{FF2B5EF4-FFF2-40B4-BE49-F238E27FC236}">
                <a16:creationId xmlns:a16="http://schemas.microsoft.com/office/drawing/2014/main" id="{CC517333-2084-DFEC-8A5D-732688C53DFA}"/>
              </a:ext>
            </a:extLst>
          </p:cNvPr>
          <p:cNvGraphicFramePr>
            <a:graphicFrameLocks noGrp="1"/>
          </p:cNvGraphicFramePr>
          <p:nvPr>
            <p:extLst>
              <p:ext uri="{D42A27DB-BD31-4B8C-83A1-F6EECF244321}">
                <p14:modId xmlns:p14="http://schemas.microsoft.com/office/powerpoint/2010/main" val="3879560882"/>
              </p:ext>
            </p:extLst>
          </p:nvPr>
        </p:nvGraphicFramePr>
        <p:xfrm>
          <a:off x="7408168" y="4112516"/>
          <a:ext cx="836624" cy="410363"/>
        </p:xfrm>
        <a:graphic>
          <a:graphicData uri="http://schemas.openxmlformats.org/drawingml/2006/table">
            <a:tbl>
              <a:tblPr firstRow="1" bandRow="1">
                <a:tableStyleId>{5940675A-B579-460E-94D1-54222C63F5DA}</a:tableStyleId>
              </a:tblPr>
              <a:tblGrid>
                <a:gridCol w="418312">
                  <a:extLst>
                    <a:ext uri="{9D8B030D-6E8A-4147-A177-3AD203B41FA5}">
                      <a16:colId xmlns:a16="http://schemas.microsoft.com/office/drawing/2014/main" val="1575810118"/>
                    </a:ext>
                  </a:extLst>
                </a:gridCol>
                <a:gridCol w="418312">
                  <a:extLst>
                    <a:ext uri="{9D8B030D-6E8A-4147-A177-3AD203B41FA5}">
                      <a16:colId xmlns:a16="http://schemas.microsoft.com/office/drawing/2014/main" val="3695878084"/>
                    </a:ext>
                  </a:extLst>
                </a:gridCol>
              </a:tblGrid>
              <a:tr h="410363">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1800"/>
                    </a:p>
                  </a:txBody>
                  <a:tcPr marL="59656" marR="59656" marT="29841" marB="29841">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584430702"/>
                  </a:ext>
                </a:extLst>
              </a:tr>
            </a:tbl>
          </a:graphicData>
        </a:graphic>
      </p:graphicFrame>
      <p:pic>
        <p:nvPicPr>
          <p:cNvPr id="24" name="Picture 23">
            <a:extLst>
              <a:ext uri="{FF2B5EF4-FFF2-40B4-BE49-F238E27FC236}">
                <a16:creationId xmlns:a16="http://schemas.microsoft.com/office/drawing/2014/main" id="{0D7855C4-4E64-3E8A-FB59-47BD24EF0764}"/>
              </a:ext>
            </a:extLst>
          </p:cNvPr>
          <p:cNvPicPr>
            <a:picLocks noChangeAspect="1"/>
          </p:cNvPicPr>
          <p:nvPr/>
        </p:nvPicPr>
        <p:blipFill>
          <a:blip r:embed="rId7"/>
          <a:srcRect/>
          <a:stretch/>
        </p:blipFill>
        <p:spPr>
          <a:xfrm>
            <a:off x="7454627" y="4156329"/>
            <a:ext cx="317500" cy="317500"/>
          </a:xfrm>
          <a:prstGeom prst="rect">
            <a:avLst/>
          </a:prstGeom>
        </p:spPr>
      </p:pic>
      <p:sp>
        <p:nvSpPr>
          <p:cNvPr id="25" name="TextBox 24">
            <a:extLst>
              <a:ext uri="{FF2B5EF4-FFF2-40B4-BE49-F238E27FC236}">
                <a16:creationId xmlns:a16="http://schemas.microsoft.com/office/drawing/2014/main" id="{427A382C-F17C-1628-F2FB-19941165C682}"/>
              </a:ext>
            </a:extLst>
          </p:cNvPr>
          <p:cNvSpPr txBox="1"/>
          <p:nvPr/>
        </p:nvSpPr>
        <p:spPr>
          <a:xfrm>
            <a:off x="8044202" y="4927494"/>
            <a:ext cx="2107420" cy="369332"/>
          </a:xfrm>
          <a:prstGeom prst="rect">
            <a:avLst/>
          </a:prstGeom>
          <a:noFill/>
        </p:spPr>
        <p:txBody>
          <a:bodyPr wrap="square" rtlCol="0">
            <a:spAutoFit/>
          </a:bodyPr>
          <a:lstStyle/>
          <a:p>
            <a:r>
              <a:rPr lang="en-US">
                <a:latin typeface="Whitney Medium" pitchFamily="2" charset="0"/>
              </a:rPr>
              <a:t>Application in 2027</a:t>
            </a:r>
          </a:p>
        </p:txBody>
      </p:sp>
      <p:sp>
        <p:nvSpPr>
          <p:cNvPr id="26" name="Rectangle 25">
            <a:extLst>
              <a:ext uri="{FF2B5EF4-FFF2-40B4-BE49-F238E27FC236}">
                <a16:creationId xmlns:a16="http://schemas.microsoft.com/office/drawing/2014/main" id="{34C9685C-AD08-E4BC-4E73-38052ADDDEAD}"/>
              </a:ext>
            </a:extLst>
          </p:cNvPr>
          <p:cNvSpPr/>
          <p:nvPr/>
        </p:nvSpPr>
        <p:spPr>
          <a:xfrm>
            <a:off x="7560282" y="5353510"/>
            <a:ext cx="2702920" cy="404981"/>
          </a:xfrm>
          <a:prstGeom prst="rect">
            <a:avLst/>
          </a:prstGeom>
          <a:solidFill>
            <a:srgbClr val="008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1F8A3D36-1BD9-CA10-18A1-377E182D7089}"/>
              </a:ext>
            </a:extLst>
          </p:cNvPr>
          <p:cNvPicPr>
            <a:picLocks noChangeAspect="1"/>
          </p:cNvPicPr>
          <p:nvPr/>
        </p:nvPicPr>
        <p:blipFill>
          <a:blip r:embed="rId8"/>
          <a:stretch>
            <a:fillRect/>
          </a:stretch>
        </p:blipFill>
        <p:spPr>
          <a:xfrm>
            <a:off x="7878351" y="4163486"/>
            <a:ext cx="313239" cy="313239"/>
          </a:xfrm>
          <a:prstGeom prst="rect">
            <a:avLst/>
          </a:prstGeom>
        </p:spPr>
      </p:pic>
      <p:cxnSp>
        <p:nvCxnSpPr>
          <p:cNvPr id="28" name="Straight Connector 27">
            <a:extLst>
              <a:ext uri="{FF2B5EF4-FFF2-40B4-BE49-F238E27FC236}">
                <a16:creationId xmlns:a16="http://schemas.microsoft.com/office/drawing/2014/main" id="{B307A745-BAAD-48DE-072D-1DB30AACA202}"/>
              </a:ext>
            </a:extLst>
          </p:cNvPr>
          <p:cNvCxnSpPr>
            <a:cxnSpLocks/>
          </p:cNvCxnSpPr>
          <p:nvPr/>
        </p:nvCxnSpPr>
        <p:spPr>
          <a:xfrm>
            <a:off x="8026946" y="4519008"/>
            <a:ext cx="0" cy="573488"/>
          </a:xfrm>
          <a:prstGeom prst="line">
            <a:avLst/>
          </a:prstGeom>
          <a:ln w="28575">
            <a:solidFill>
              <a:schemeClr val="tx1"/>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7939F95-43BC-38AD-C073-6BEA52DEC598}"/>
              </a:ext>
            </a:extLst>
          </p:cNvPr>
          <p:cNvCxnSpPr>
            <a:cxnSpLocks/>
          </p:cNvCxnSpPr>
          <p:nvPr/>
        </p:nvCxnSpPr>
        <p:spPr>
          <a:xfrm>
            <a:off x="7610263" y="4519008"/>
            <a:ext cx="0" cy="1054817"/>
          </a:xfrm>
          <a:prstGeom prst="line">
            <a:avLst/>
          </a:prstGeom>
          <a:ln w="28575">
            <a:solidFill>
              <a:srgbClr val="008462"/>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EAFCCE8E-E11F-CBB8-FF24-A0A130EBC6F7}"/>
              </a:ext>
            </a:extLst>
          </p:cNvPr>
          <p:cNvSpPr txBox="1"/>
          <p:nvPr/>
        </p:nvSpPr>
        <p:spPr>
          <a:xfrm>
            <a:off x="7599841" y="5378401"/>
            <a:ext cx="2684878" cy="369332"/>
          </a:xfrm>
          <a:prstGeom prst="rect">
            <a:avLst/>
          </a:prstGeom>
          <a:noFill/>
        </p:spPr>
        <p:txBody>
          <a:bodyPr wrap="square" rtlCol="0">
            <a:spAutoFit/>
          </a:bodyPr>
          <a:lstStyle/>
          <a:p>
            <a:r>
              <a:rPr lang="en-US">
                <a:solidFill>
                  <a:schemeClr val="bg1"/>
                </a:solidFill>
                <a:latin typeface="Whitney Medium" pitchFamily="2" charset="0"/>
              </a:rPr>
              <a:t>Must meet requirements</a:t>
            </a:r>
          </a:p>
        </p:txBody>
      </p:sp>
    </p:spTree>
    <p:extLst>
      <p:ext uri="{BB962C8B-B14F-4D97-AF65-F5344CB8AC3E}">
        <p14:creationId xmlns:p14="http://schemas.microsoft.com/office/powerpoint/2010/main" val="3489355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429C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086AF-7E3E-D8BD-8015-2BF06D4A2FB7}"/>
              </a:ext>
            </a:extLst>
          </p:cNvPr>
          <p:cNvSpPr>
            <a:spLocks noGrp="1"/>
          </p:cNvSpPr>
          <p:nvPr>
            <p:ph type="title"/>
          </p:nvPr>
        </p:nvSpPr>
        <p:spPr>
          <a:xfrm>
            <a:off x="831850" y="3036197"/>
            <a:ext cx="10515600" cy="785606"/>
          </a:xfrm>
        </p:spPr>
        <p:txBody>
          <a:bodyPr>
            <a:normAutofit/>
          </a:bodyPr>
          <a:lstStyle/>
          <a:p>
            <a:r>
              <a:rPr lang="en-US" sz="5000">
                <a:solidFill>
                  <a:schemeClr val="bg1"/>
                </a:solidFill>
                <a:latin typeface="Whitney Black" pitchFamily="2" charset="0"/>
              </a:rPr>
              <a:t>How To Prepare</a:t>
            </a:r>
          </a:p>
        </p:txBody>
      </p:sp>
      <p:pic>
        <p:nvPicPr>
          <p:cNvPr id="5" name="Picture 4">
            <a:extLst>
              <a:ext uri="{FF2B5EF4-FFF2-40B4-BE49-F238E27FC236}">
                <a16:creationId xmlns:a16="http://schemas.microsoft.com/office/drawing/2014/main" id="{BE6A974F-D0A0-C690-2CB1-DF7F831322CF}"/>
              </a:ext>
            </a:extLst>
          </p:cNvPr>
          <p:cNvPicPr>
            <a:picLocks noChangeAspect="1"/>
          </p:cNvPicPr>
          <p:nvPr/>
        </p:nvPicPr>
        <p:blipFill>
          <a:blip r:embed="rId2"/>
          <a:srcRect l="26655" r="22569"/>
          <a:stretch>
            <a:fillRect/>
          </a:stretch>
        </p:blipFill>
        <p:spPr>
          <a:xfrm>
            <a:off x="6982933" y="0"/>
            <a:ext cx="5219700" cy="6858000"/>
          </a:xfrm>
          <a:prstGeom prst="rect">
            <a:avLst/>
          </a:prstGeom>
        </p:spPr>
      </p:pic>
    </p:spTree>
    <p:extLst>
      <p:ext uri="{BB962C8B-B14F-4D97-AF65-F5344CB8AC3E}">
        <p14:creationId xmlns:p14="http://schemas.microsoft.com/office/powerpoint/2010/main" val="1151515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DB3C2-F5E2-9408-EB3D-D6DE36F23FAB}"/>
              </a:ext>
            </a:extLst>
          </p:cNvPr>
          <p:cNvSpPr>
            <a:spLocks noGrp="1"/>
          </p:cNvSpPr>
          <p:nvPr>
            <p:ph type="title"/>
          </p:nvPr>
        </p:nvSpPr>
        <p:spPr/>
        <p:txBody>
          <a:bodyPr/>
          <a:lstStyle/>
          <a:p>
            <a:r>
              <a:rPr lang="en-US">
                <a:latin typeface="Whitney Black" pitchFamily="2" charset="0"/>
              </a:rPr>
              <a:t>Start preparing today.</a:t>
            </a:r>
            <a:endParaRPr lang="en-US"/>
          </a:p>
        </p:txBody>
      </p:sp>
      <p:sp>
        <p:nvSpPr>
          <p:cNvPr id="3" name="Content Placeholder 2">
            <a:extLst>
              <a:ext uri="{FF2B5EF4-FFF2-40B4-BE49-F238E27FC236}">
                <a16:creationId xmlns:a16="http://schemas.microsoft.com/office/drawing/2014/main" id="{2254F325-B4F0-E289-F352-DE9F0ABF7F9C}"/>
              </a:ext>
            </a:extLst>
          </p:cNvPr>
          <p:cNvSpPr>
            <a:spLocks noGrp="1"/>
          </p:cNvSpPr>
          <p:nvPr>
            <p:ph sz="half" idx="1"/>
          </p:nvPr>
        </p:nvSpPr>
        <p:spPr>
          <a:xfrm>
            <a:off x="490194" y="1763391"/>
            <a:ext cx="3824632" cy="4413572"/>
          </a:xfrm>
        </p:spPr>
        <p:txBody>
          <a:bodyPr/>
          <a:lstStyle/>
          <a:p>
            <a:pPr marL="0" indent="0">
              <a:buNone/>
            </a:pPr>
            <a:r>
              <a:rPr lang="en-US" b="1">
                <a:solidFill>
                  <a:srgbClr val="7429C5"/>
                </a:solidFill>
                <a:latin typeface="Whitney Bold" pitchFamily="2" charset="0"/>
              </a:rPr>
              <a:t>Update your contact information.</a:t>
            </a:r>
            <a:endParaRPr lang="en-US" b="1">
              <a:latin typeface="Whitney Bold" pitchFamily="2" charset="0"/>
            </a:endParaRPr>
          </a:p>
          <a:p>
            <a:pPr marL="0" indent="0">
              <a:buNone/>
            </a:pPr>
            <a:r>
              <a:rPr lang="en-US">
                <a:latin typeface="Whitney Medium" pitchFamily="2" charset="0"/>
              </a:rPr>
              <a:t>Missouri Department of Social Services (DSS) needs your current address, phone number, and email. They will contact you when it’s your turn to renew. </a:t>
            </a:r>
          </a:p>
          <a:p>
            <a:pPr marL="0" indent="0">
              <a:buNone/>
            </a:pPr>
            <a:r>
              <a:rPr lang="en-US">
                <a:latin typeface="Whitney Medium"/>
              </a:rPr>
              <a:t>To update your information, go to </a:t>
            </a:r>
            <a:r>
              <a:rPr lang="en-US" b="1" err="1">
                <a:latin typeface="Whitney Bold"/>
              </a:rPr>
              <a:t>dss.mo.gov</a:t>
            </a:r>
            <a:r>
              <a:rPr lang="en-US" b="1">
                <a:latin typeface="Whitney Bold"/>
              </a:rPr>
              <a:t>/</a:t>
            </a:r>
            <a:r>
              <a:rPr lang="en-US" b="1" err="1">
                <a:latin typeface="Whitney Bold"/>
              </a:rPr>
              <a:t>fsd</a:t>
            </a:r>
            <a:r>
              <a:rPr lang="en-US" b="1">
                <a:latin typeface="Whitney Bold"/>
              </a:rPr>
              <a:t> </a:t>
            </a:r>
            <a:r>
              <a:rPr lang="en-US">
                <a:latin typeface="Whitney Medium"/>
              </a:rPr>
              <a:t>and click “Report a Change.”</a:t>
            </a:r>
          </a:p>
          <a:p>
            <a:pPr marL="0" indent="0">
              <a:buNone/>
            </a:pPr>
            <a:endParaRPr lang="en-US"/>
          </a:p>
        </p:txBody>
      </p:sp>
      <p:sp>
        <p:nvSpPr>
          <p:cNvPr id="4" name="Content Placeholder 3">
            <a:extLst>
              <a:ext uri="{FF2B5EF4-FFF2-40B4-BE49-F238E27FC236}">
                <a16:creationId xmlns:a16="http://schemas.microsoft.com/office/drawing/2014/main" id="{A0A0908E-E87E-B12C-5F26-D94792EF005C}"/>
              </a:ext>
            </a:extLst>
          </p:cNvPr>
          <p:cNvSpPr>
            <a:spLocks noGrp="1"/>
          </p:cNvSpPr>
          <p:nvPr>
            <p:ph sz="half" idx="2"/>
          </p:nvPr>
        </p:nvSpPr>
        <p:spPr>
          <a:xfrm>
            <a:off x="4437888" y="1763391"/>
            <a:ext cx="3688080" cy="4413572"/>
          </a:xfrm>
        </p:spPr>
        <p:txBody>
          <a:bodyPr/>
          <a:lstStyle/>
          <a:p>
            <a:pPr marL="0" indent="0">
              <a:buNone/>
            </a:pPr>
            <a:r>
              <a:rPr lang="en-US" b="1">
                <a:solidFill>
                  <a:srgbClr val="7429C5"/>
                </a:solidFill>
                <a:latin typeface="Whitney Bold" pitchFamily="2" charset="0"/>
              </a:rPr>
              <a:t>Save your documents.</a:t>
            </a:r>
            <a:endParaRPr lang="en-US" b="1">
              <a:latin typeface="Whitney Bold" pitchFamily="2" charset="0"/>
            </a:endParaRPr>
          </a:p>
          <a:p>
            <a:pPr marL="0" indent="0">
              <a:buNone/>
            </a:pPr>
            <a:r>
              <a:rPr lang="en-US">
                <a:latin typeface="Whitney Medium" pitchFamily="2" charset="0"/>
              </a:rPr>
              <a:t>Keep anything that shows your income, work, school, volunteering, job training, or other approved activity. </a:t>
            </a:r>
          </a:p>
          <a:p>
            <a:pPr marL="0" indent="0">
              <a:buNone/>
            </a:pPr>
            <a:r>
              <a:rPr lang="en-US">
                <a:latin typeface="Whitney Medium" pitchFamily="2" charset="0"/>
              </a:rPr>
              <a:t>This could include pay stubs, school or job program enrollment documents, class schedules, signed volunteer hour sheets, and other documents.</a:t>
            </a:r>
          </a:p>
          <a:p>
            <a:pPr marL="0" indent="0">
              <a:buNone/>
            </a:pPr>
            <a:endParaRPr lang="en-US"/>
          </a:p>
        </p:txBody>
      </p:sp>
      <p:sp>
        <p:nvSpPr>
          <p:cNvPr id="5" name="Content Placeholder 3">
            <a:extLst>
              <a:ext uri="{FF2B5EF4-FFF2-40B4-BE49-F238E27FC236}">
                <a16:creationId xmlns:a16="http://schemas.microsoft.com/office/drawing/2014/main" id="{B600F6BA-9F43-AC58-4968-6BB0CFA4E889}"/>
              </a:ext>
            </a:extLst>
          </p:cNvPr>
          <p:cNvSpPr txBox="1">
            <a:spLocks/>
          </p:cNvSpPr>
          <p:nvPr/>
        </p:nvSpPr>
        <p:spPr>
          <a:xfrm>
            <a:off x="8318528" y="1763391"/>
            <a:ext cx="3383280" cy="44135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solidFill>
                  <a:srgbClr val="7429C5"/>
                </a:solidFill>
                <a:latin typeface="Whitney Bold" pitchFamily="2" charset="0"/>
              </a:rPr>
              <a:t>Explore work or job training opportunities.</a:t>
            </a:r>
            <a:endParaRPr lang="en-US" b="1">
              <a:latin typeface="Whitney Bold" pitchFamily="2" charset="0"/>
            </a:endParaRPr>
          </a:p>
          <a:p>
            <a:pPr marL="0" indent="0">
              <a:buFont typeface="Arial" panose="020B0604020202020204" pitchFamily="34" charset="0"/>
              <a:buNone/>
            </a:pPr>
            <a:r>
              <a:rPr lang="en-US">
                <a:latin typeface="Whitney Medium" pitchFamily="2" charset="0"/>
                <a:ea typeface="+mn-lt"/>
                <a:cs typeface="+mn-lt"/>
              </a:rPr>
              <a:t>If you need help finding a job or signing up for a job program, visit the DSS Office of Workforce and community Initiatives (OWCI) at </a:t>
            </a:r>
            <a:r>
              <a:rPr lang="en-US" b="1" err="1">
                <a:latin typeface="Whitney Bold" pitchFamily="2" charset="0"/>
              </a:rPr>
              <a:t>dss.mo.gov</a:t>
            </a:r>
            <a:r>
              <a:rPr lang="en-US" b="1">
                <a:latin typeface="Whitney Bold" pitchFamily="2" charset="0"/>
              </a:rPr>
              <a:t>/</a:t>
            </a:r>
            <a:r>
              <a:rPr lang="en-US" b="1" err="1">
                <a:latin typeface="Whitney Bold" pitchFamily="2" charset="0"/>
              </a:rPr>
              <a:t>owci</a:t>
            </a:r>
            <a:r>
              <a:rPr lang="en-US">
                <a:latin typeface="Whitney Medium" pitchFamily="2" charset="0"/>
                <a:ea typeface="+mn-lt"/>
                <a:cs typeface="+mn-lt"/>
              </a:rPr>
              <a:t>.</a:t>
            </a:r>
          </a:p>
          <a:p>
            <a:endParaRPr lang="en-US">
              <a:latin typeface="Whitney Medium" pitchFamily="2" charset="0"/>
            </a:endParaRPr>
          </a:p>
          <a:p>
            <a:endParaRPr lang="en-US"/>
          </a:p>
          <a:p>
            <a:endParaRPr lang="en-US"/>
          </a:p>
          <a:p>
            <a:endParaRPr lang="en-US" sz="1800"/>
          </a:p>
          <a:p>
            <a:endParaRPr lang="en-US" sz="1800"/>
          </a:p>
          <a:p>
            <a:endParaRPr lang="en-US" sz="1800"/>
          </a:p>
          <a:p>
            <a:pPr marL="0" indent="0">
              <a:buFont typeface="Arial" panose="020B0604020202020204" pitchFamily="34" charset="0"/>
              <a:buNone/>
            </a:pPr>
            <a:endParaRPr lang="en-US" sz="1800"/>
          </a:p>
        </p:txBody>
      </p:sp>
    </p:spTree>
    <p:extLst>
      <p:ext uri="{BB962C8B-B14F-4D97-AF65-F5344CB8AC3E}">
        <p14:creationId xmlns:p14="http://schemas.microsoft.com/office/powerpoint/2010/main" val="1544546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5033-1A33-96A3-5FE1-4869E4290202}"/>
              </a:ext>
            </a:extLst>
          </p:cNvPr>
          <p:cNvSpPr>
            <a:spLocks noGrp="1"/>
          </p:cNvSpPr>
          <p:nvPr>
            <p:ph type="title"/>
          </p:nvPr>
        </p:nvSpPr>
        <p:spPr/>
        <p:txBody>
          <a:bodyPr/>
          <a:lstStyle/>
          <a:p>
            <a:r>
              <a:rPr lang="en-US">
                <a:latin typeface="Whitney Black" pitchFamily="2" charset="0"/>
              </a:rPr>
              <a:t>Questions?</a:t>
            </a:r>
            <a:endParaRPr lang="en-US"/>
          </a:p>
        </p:txBody>
      </p:sp>
      <p:sp>
        <p:nvSpPr>
          <p:cNvPr id="3" name="Content Placeholder 2">
            <a:extLst>
              <a:ext uri="{FF2B5EF4-FFF2-40B4-BE49-F238E27FC236}">
                <a16:creationId xmlns:a16="http://schemas.microsoft.com/office/drawing/2014/main" id="{565051D2-22D6-D4BA-2D61-3C42E9C14627}"/>
              </a:ext>
            </a:extLst>
          </p:cNvPr>
          <p:cNvSpPr>
            <a:spLocks noGrp="1"/>
          </p:cNvSpPr>
          <p:nvPr>
            <p:ph sz="half" idx="1"/>
          </p:nvPr>
        </p:nvSpPr>
        <p:spPr/>
        <p:txBody>
          <a:bodyPr/>
          <a:lstStyle/>
          <a:p>
            <a:pPr marL="0" indent="0">
              <a:buNone/>
            </a:pPr>
            <a:r>
              <a:rPr lang="en-US" b="1">
                <a:solidFill>
                  <a:srgbClr val="7429C5"/>
                </a:solidFill>
                <a:latin typeface="Whitney Bold" pitchFamily="2" charset="0"/>
              </a:rPr>
              <a:t>See DSS Resources</a:t>
            </a:r>
          </a:p>
          <a:p>
            <a:pPr marL="0" indent="0">
              <a:buNone/>
            </a:pPr>
            <a:endParaRPr lang="en-US" b="1">
              <a:solidFill>
                <a:srgbClr val="7429C5"/>
              </a:solidFill>
            </a:endParaRPr>
          </a:p>
          <a:p>
            <a:pPr marL="0" indent="0">
              <a:buNone/>
            </a:pPr>
            <a:endParaRPr lang="en-US" b="1">
              <a:solidFill>
                <a:srgbClr val="7429C5"/>
              </a:solidFill>
            </a:endParaRPr>
          </a:p>
          <a:p>
            <a:pPr marL="0" indent="0">
              <a:buNone/>
            </a:pPr>
            <a:endParaRPr lang="en-US" b="1">
              <a:solidFill>
                <a:srgbClr val="7429C5"/>
              </a:solidFill>
            </a:endParaRPr>
          </a:p>
          <a:p>
            <a:pPr marL="0" indent="0">
              <a:buNone/>
            </a:pPr>
            <a:r>
              <a:rPr lang="en-US" b="1">
                <a:latin typeface="Whitney Bold" pitchFamily="2" charset="0"/>
              </a:rPr>
              <a:t>Missouri Department of Social Services </a:t>
            </a:r>
            <a:r>
              <a:rPr lang="en-US">
                <a:latin typeface="Whitney Medium" pitchFamily="2" charset="0"/>
              </a:rPr>
              <a:t>(DSS) H.R.1 Implementation Hub</a:t>
            </a:r>
          </a:p>
          <a:p>
            <a:pPr marL="0" indent="0">
              <a:buNone/>
            </a:pPr>
            <a:r>
              <a:rPr lang="en-US">
                <a:latin typeface="Whitney Medium"/>
                <a:hlinkClick r:id="rId2"/>
              </a:rPr>
              <a:t>dss.mo.gov/hr1</a:t>
            </a:r>
            <a:r>
              <a:rPr lang="en-US">
                <a:latin typeface="Whitney Medium"/>
              </a:rPr>
              <a:t> </a:t>
            </a:r>
            <a:endParaRPr lang="en-US"/>
          </a:p>
          <a:p>
            <a:pPr marL="0" indent="0">
              <a:buNone/>
            </a:pPr>
            <a:endParaRPr lang="en-US">
              <a:latin typeface="Whitney Medium"/>
            </a:endParaRPr>
          </a:p>
          <a:p>
            <a:pPr marL="0" indent="0">
              <a:lnSpc>
                <a:spcPct val="100000"/>
              </a:lnSpc>
              <a:spcBef>
                <a:spcPts val="0"/>
              </a:spcBef>
              <a:buNone/>
            </a:pPr>
            <a:r>
              <a:rPr lang="en-US">
                <a:latin typeface="Whitney Medium" pitchFamily="2" charset="0"/>
              </a:rPr>
              <a:t>Use the DSS screening tool to see what action you may need to take: </a:t>
            </a:r>
          </a:p>
          <a:p>
            <a:pPr marL="0" indent="0">
              <a:lnSpc>
                <a:spcPct val="100000"/>
              </a:lnSpc>
              <a:spcBef>
                <a:spcPts val="0"/>
              </a:spcBef>
              <a:buNone/>
            </a:pPr>
            <a:r>
              <a:rPr lang="en-US" sz="1800">
                <a:latin typeface="Whitney Medium" pitchFamily="2" charset="0"/>
                <a:hlinkClick r:id="rId3"/>
              </a:rPr>
              <a:t>dss.mo.gov/hr1/community-engagement-screener</a:t>
            </a:r>
            <a:r>
              <a:rPr lang="en-US" sz="1800">
                <a:latin typeface="Whitney Medium" pitchFamily="2" charset="0"/>
              </a:rPr>
              <a:t> </a:t>
            </a:r>
          </a:p>
          <a:p>
            <a:pPr marL="0" indent="0">
              <a:buNone/>
            </a:pPr>
            <a:endParaRPr lang="en-US"/>
          </a:p>
        </p:txBody>
      </p:sp>
      <p:sp>
        <p:nvSpPr>
          <p:cNvPr id="4" name="Content Placeholder 3">
            <a:extLst>
              <a:ext uri="{FF2B5EF4-FFF2-40B4-BE49-F238E27FC236}">
                <a16:creationId xmlns:a16="http://schemas.microsoft.com/office/drawing/2014/main" id="{3E319B26-0A5A-CE6B-A43B-0CDC27754248}"/>
              </a:ext>
            </a:extLst>
          </p:cNvPr>
          <p:cNvSpPr>
            <a:spLocks noGrp="1"/>
          </p:cNvSpPr>
          <p:nvPr>
            <p:ph sz="half" idx="2"/>
          </p:nvPr>
        </p:nvSpPr>
        <p:spPr/>
        <p:txBody>
          <a:bodyPr/>
          <a:lstStyle/>
          <a:p>
            <a:pPr marL="0" indent="0">
              <a:buNone/>
            </a:pPr>
            <a:r>
              <a:rPr lang="en-US" b="1">
                <a:solidFill>
                  <a:srgbClr val="7429C5"/>
                </a:solidFill>
                <a:latin typeface="Whitney Bold" pitchFamily="2" charset="0"/>
              </a:rPr>
              <a:t>Get Free Help</a:t>
            </a:r>
          </a:p>
          <a:p>
            <a:pPr marL="0" indent="0">
              <a:buNone/>
            </a:pPr>
            <a:endParaRPr lang="en-US" b="1"/>
          </a:p>
          <a:p>
            <a:pPr marL="0" indent="0">
              <a:buNone/>
            </a:pPr>
            <a:endParaRPr lang="en-US" b="1"/>
          </a:p>
          <a:p>
            <a:pPr marL="0" indent="0">
              <a:buNone/>
            </a:pPr>
            <a:endParaRPr lang="en-US" b="1"/>
          </a:p>
          <a:p>
            <a:pPr marL="0" indent="0">
              <a:buNone/>
            </a:pPr>
            <a:r>
              <a:rPr lang="en-US" b="1">
                <a:latin typeface="Whitney Bold" pitchFamily="2" charset="0"/>
              </a:rPr>
              <a:t>Cover Missouri </a:t>
            </a:r>
            <a:r>
              <a:rPr lang="en-US"/>
              <a:t>has local, trained assisters to help Missourians get, keep, and use their health coverage. </a:t>
            </a:r>
          </a:p>
          <a:p>
            <a:pPr marL="0" indent="0">
              <a:buNone/>
            </a:pPr>
            <a:r>
              <a:rPr lang="en-US">
                <a:latin typeface="Whitney Medium" pitchFamily="2" charset="0"/>
                <a:hlinkClick r:id="rId4"/>
              </a:rPr>
              <a:t>covermissouri.org/</a:t>
            </a:r>
            <a:r>
              <a:rPr lang="en-US">
                <a:latin typeface="Whitney Medium" pitchFamily="2" charset="0"/>
              </a:rPr>
              <a:t> </a:t>
            </a:r>
          </a:p>
          <a:p>
            <a:pPr marL="0" indent="0">
              <a:buNone/>
            </a:pPr>
            <a:r>
              <a:rPr lang="en-US">
                <a:latin typeface="Whitney Medium" pitchFamily="2" charset="0"/>
              </a:rPr>
              <a:t>1-800-466-3213</a:t>
            </a:r>
          </a:p>
        </p:txBody>
      </p:sp>
      <p:pic>
        <p:nvPicPr>
          <p:cNvPr id="5" name="Picture 4" descr="Job Opportunities | Missouri Department of Social Services">
            <a:extLst>
              <a:ext uri="{FF2B5EF4-FFF2-40B4-BE49-F238E27FC236}">
                <a16:creationId xmlns:a16="http://schemas.microsoft.com/office/drawing/2014/main" id="{981C470D-11BC-507C-41D9-F181526F94A6}"/>
              </a:ext>
            </a:extLst>
          </p:cNvPr>
          <p:cNvPicPr>
            <a:picLocks noChangeAspect="1"/>
          </p:cNvPicPr>
          <p:nvPr/>
        </p:nvPicPr>
        <p:blipFill>
          <a:blip r:embed="rId5"/>
          <a:stretch>
            <a:fillRect/>
          </a:stretch>
        </p:blipFill>
        <p:spPr>
          <a:xfrm>
            <a:off x="490193" y="2213252"/>
            <a:ext cx="1235707" cy="961105"/>
          </a:xfrm>
          <a:prstGeom prst="rect">
            <a:avLst/>
          </a:prstGeom>
        </p:spPr>
      </p:pic>
      <p:pic>
        <p:nvPicPr>
          <p:cNvPr id="6" name="Picture 5" descr="Cover Missouri helps Missourians get, keep, and use their ...">
            <a:extLst>
              <a:ext uri="{FF2B5EF4-FFF2-40B4-BE49-F238E27FC236}">
                <a16:creationId xmlns:a16="http://schemas.microsoft.com/office/drawing/2014/main" id="{93E226F3-45A4-6B9A-8AE6-12EA42C8FF0B}"/>
              </a:ext>
            </a:extLst>
          </p:cNvPr>
          <p:cNvPicPr>
            <a:picLocks noChangeAspect="1"/>
          </p:cNvPicPr>
          <p:nvPr/>
        </p:nvPicPr>
        <p:blipFill>
          <a:blip r:embed="rId6"/>
          <a:stretch>
            <a:fillRect/>
          </a:stretch>
        </p:blipFill>
        <p:spPr>
          <a:xfrm>
            <a:off x="6260610" y="2270402"/>
            <a:ext cx="2152040" cy="961105"/>
          </a:xfrm>
          <a:prstGeom prst="rect">
            <a:avLst/>
          </a:prstGeom>
        </p:spPr>
      </p:pic>
    </p:spTree>
    <p:extLst>
      <p:ext uri="{BB962C8B-B14F-4D97-AF65-F5344CB8AC3E}">
        <p14:creationId xmlns:p14="http://schemas.microsoft.com/office/powerpoint/2010/main" val="4105869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950788-1b6f-4955-96f6-4c1cfde5da50">
      <Terms xmlns="http://schemas.microsoft.com/office/infopath/2007/PartnerControls"/>
    </lcf76f155ced4ddcb4097134ff3c332f>
    <downloadedandmovedtoLucid xmlns="a1950788-1b6f-4955-96f6-4c1cfde5da50">false</downloadedandmovedtoLucid>
    <TaxCatchAll xmlns="cfcf23c5-ce7f-4cb8-a33b-f8f9a06af8c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694A1BD982AA4A8BA64B38A4419F52" ma:contentTypeVersion="14" ma:contentTypeDescription="Create a new document." ma:contentTypeScope="" ma:versionID="cca3c88c9d8f8f05e4b651294831e5a5">
  <xsd:schema xmlns:xsd="http://www.w3.org/2001/XMLSchema" xmlns:xs="http://www.w3.org/2001/XMLSchema" xmlns:p="http://schemas.microsoft.com/office/2006/metadata/properties" xmlns:ns2="a1950788-1b6f-4955-96f6-4c1cfde5da50" xmlns:ns3="cfcf23c5-ce7f-4cb8-a33b-f8f9a06af8ca" targetNamespace="http://schemas.microsoft.com/office/2006/metadata/properties" ma:root="true" ma:fieldsID="a1a5eef799aa045a017c6e31eb6b3eca" ns2:_="" ns3:_="">
    <xsd:import namespace="a1950788-1b6f-4955-96f6-4c1cfde5da50"/>
    <xsd:import namespace="cfcf23c5-ce7f-4cb8-a33b-f8f9a06af8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element ref="ns2:downloadedandmovedtoLuc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950788-1b6f-4955-96f6-4c1cfde5d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6a257fb-28f5-49c4-92c3-d49665e8e1d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downloadedandmovedtoLucid" ma:index="21" nillable="true" ma:displayName="Down loaded and moved to Lucid" ma:default="0" ma:format="Dropdown" ma:internalName="downloadedandmovedtoLuci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fcf23c5-ce7f-4cb8-a33b-f8f9a06af8c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6a5f0f7-780f-4f60-b2f7-7b082489d4e3}" ma:internalName="TaxCatchAll" ma:showField="CatchAllData" ma:web="cfcf23c5-ce7f-4cb8-a33b-f8f9a06af8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DB2542-9A45-4B09-8CF8-211F11D1AC07}">
  <ds:schemaRefs>
    <ds:schemaRef ds:uri="a1950788-1b6f-4955-96f6-4c1cfde5da50"/>
    <ds:schemaRef ds:uri="cfcf23c5-ce7f-4cb8-a33b-f8f9a06af8c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43DC28C-66E3-4140-87C2-510702F40BFC}">
  <ds:schemaRefs>
    <ds:schemaRef ds:uri="http://schemas.microsoft.com/sharepoint/v3/contenttype/forms"/>
  </ds:schemaRefs>
</ds:datastoreItem>
</file>

<file path=customXml/itemProps3.xml><?xml version="1.0" encoding="utf-8"?>
<ds:datastoreItem xmlns:ds="http://schemas.openxmlformats.org/officeDocument/2006/customXml" ds:itemID="{B05643CF-2ACD-4D7E-820F-4B6C5E9E855C}">
  <ds:schemaRefs>
    <ds:schemaRef ds:uri="a1950788-1b6f-4955-96f6-4c1cfde5da50"/>
    <ds:schemaRef ds:uri="cfcf23c5-ce7f-4cb8-a33b-f8f9a06af8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1230</Words>
  <Application>Microsoft Macintosh PowerPoint</Application>
  <PresentationFormat>Widescreen</PresentationFormat>
  <Paragraphs>145</Paragraphs>
  <Slides>13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Aptos</vt:lpstr>
      <vt:lpstr>Aptos Display</vt:lpstr>
      <vt:lpstr>Arial</vt:lpstr>
      <vt:lpstr>Whitney Black</vt:lpstr>
      <vt:lpstr>Whitney Bold</vt:lpstr>
      <vt:lpstr>Whitney Medium</vt:lpstr>
      <vt:lpstr>Office Theme</vt:lpstr>
      <vt:lpstr>1_Office Theme</vt:lpstr>
      <vt:lpstr>Missouri Medicaid Rules are Changing</vt:lpstr>
      <vt:lpstr>The federal government is changing rules for Medicaid. In Missouri, Medicaid is also called MO HealthNet.</vt:lpstr>
      <vt:lpstr>The changes only affect adults ages 19-64 in  Missouri Medicaid’s Adult Expansion Group.</vt:lpstr>
      <vt:lpstr>Some adults don't have to report work. You are exempt and do not have to report work if you:</vt:lpstr>
      <vt:lpstr>How To Meet  The New Work  Requirements</vt:lpstr>
      <vt:lpstr>There are different ways to meet the work requirements.</vt:lpstr>
      <vt:lpstr>About the work reporting process:</vt:lpstr>
      <vt:lpstr>There are some differences between…</vt:lpstr>
      <vt:lpstr>When the changes are happening:</vt:lpstr>
      <vt:lpstr>When you need to meet the work requirements:</vt:lpstr>
      <vt:lpstr>How To Prepare</vt:lpstr>
      <vt:lpstr>Start preparing today.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Briana DeRosa (Omnicom)</dc:creator>
  <cp:lastModifiedBy>Melissa Morales (Omnicom)</cp:lastModifiedBy>
  <cp:revision>26</cp:revision>
  <dcterms:created xsi:type="dcterms:W3CDTF">2026-05-07T23:25:14Z</dcterms:created>
  <dcterms:modified xsi:type="dcterms:W3CDTF">2026-09-18T17:24:19Z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0x01010011694A1BD982AA4A8BA64B38A4419F52</vt:lpwstr>
  </property>
  <property fmtid="{D5CDD505-2E9C-101B-9397-08002B2CF9AE}" pid="3" name="MediaServiceImageTags">
    <vt:lpwstr/>
  </property>
  <property fmtid="{D5CDD505-2E9C-101B-9397-08002B2CF9AE}" pid="4" name="MSIP_Label_a844c618-538c-404a-b2f6-f58b5e4f4fae_Enabled">
    <vt:lpwstr>true</vt:lpwstr>
  </property>
  <property fmtid="{D5CDD505-2E9C-101B-9397-08002B2CF9AE}" pid="5" name="MSIP_Label_a844c618-538c-404a-b2f6-f58b5e4f4fae_SetDate">
    <vt:lpwstr>2026-06-24T04:09:45Z</vt:lpwstr>
  </property>
  <property fmtid="{D5CDD505-2E9C-101B-9397-08002B2CF9AE}" pid="6" name="MSIP_Label_a844c618-538c-404a-b2f6-f58b5e4f4fae_Method">
    <vt:lpwstr>Privileged</vt:lpwstr>
  </property>
  <property fmtid="{D5CDD505-2E9C-101B-9397-08002B2CF9AE}" pid="7" name="MSIP_Label_a844c618-538c-404a-b2f6-f58b5e4f4fae_Name">
    <vt:lpwstr>Public</vt:lpwstr>
  </property>
  <property fmtid="{D5CDD505-2E9C-101B-9397-08002B2CF9AE}" pid="8" name="MSIP_Label_a844c618-538c-404a-b2f6-f58b5e4f4fae_SiteId">
    <vt:lpwstr>41eb501a-f671-4ce0-a5bf-b64168c3705f</vt:lpwstr>
  </property>
  <property fmtid="{D5CDD505-2E9C-101B-9397-08002B2CF9AE}" pid="9" name="MSIP_Label_a844c618-538c-404a-b2f6-f58b5e4f4fae_ActionId">
    <vt:lpwstr>63f4fa8c-e230-438f-99b2-92aeef6ff2c0</vt:lpwstr>
  </property>
  <property fmtid="{D5CDD505-2E9C-101B-9397-08002B2CF9AE}" pid="10" name="MSIP_Label_a844c618-538c-404a-b2f6-f58b5e4f4fae_ContentBits">
    <vt:lpwstr>0</vt:lpwstr>
  </property>
  <property fmtid="{D5CDD505-2E9C-101B-9397-08002B2CF9AE}" pid="11" name="MSIP_Label_a844c618-538c-404a-b2f6-f58b5e4f4fae_Tag">
    <vt:lpwstr>50, 0, 1, 1</vt:lpwstr>
  </property>
</Properties>
</file>